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1" r:id="rId2"/>
    <p:sldId id="302" r:id="rId3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2" userDrawn="1">
          <p15:clr>
            <a:srgbClr val="A4A3A4"/>
          </p15:clr>
        </p15:guide>
        <p15:guide id="2" pos="28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57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776" y="48"/>
      </p:cViewPr>
      <p:guideLst>
        <p:guide orient="horz" pos="2232"/>
        <p:guide pos="286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207FAF-3242-4309-B5DD-0BA9D5E941D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4C283E-A72A-43F9-BD36-0DD42118CBE2}">
      <dgm:prSet/>
      <dgm:spPr>
        <a:solidFill>
          <a:srgbClr val="2CA2BE"/>
        </a:solidFill>
      </dgm:spPr>
      <dgm:t>
        <a:bodyPr/>
        <a:lstStyle/>
        <a:p>
          <a:pPr rtl="0"/>
          <a:endParaRPr lang="en-US" dirty="0">
            <a:solidFill>
              <a:schemeClr val="bg1"/>
            </a:solidFill>
          </a:endParaRPr>
        </a:p>
      </dgm:t>
    </dgm:pt>
    <dgm:pt modelId="{CFCE87C7-F457-4384-86A9-041AFBF54D98}" type="parTrans" cxnId="{CEBBD992-F2EB-458F-B638-42A42A3A704F}">
      <dgm:prSet/>
      <dgm:spPr/>
      <dgm:t>
        <a:bodyPr/>
        <a:lstStyle/>
        <a:p>
          <a:endParaRPr lang="en-US"/>
        </a:p>
      </dgm:t>
    </dgm:pt>
    <dgm:pt modelId="{0A873F88-7B5F-437D-9DBD-22BD98CB6A54}" type="sibTrans" cxnId="{CEBBD992-F2EB-458F-B638-42A42A3A704F}">
      <dgm:prSet/>
      <dgm:spPr/>
      <dgm:t>
        <a:bodyPr/>
        <a:lstStyle/>
        <a:p>
          <a:endParaRPr lang="en-US"/>
        </a:p>
      </dgm:t>
    </dgm:pt>
    <dgm:pt modelId="{71297BDC-E7CD-446B-9550-ED6A1EC4506D}" type="pres">
      <dgm:prSet presAssocID="{6F207FAF-3242-4309-B5DD-0BA9D5E941D4}" presName="Name0" presStyleCnt="0">
        <dgm:presLayoutVars>
          <dgm:dir/>
          <dgm:animLvl val="lvl"/>
          <dgm:resizeHandles val="exact"/>
        </dgm:presLayoutVars>
      </dgm:prSet>
      <dgm:spPr/>
    </dgm:pt>
    <dgm:pt modelId="{B3D4E9FF-4248-42AF-BABB-B6B68A0AB3E6}" type="pres">
      <dgm:prSet presAssocID="{6D4C283E-A72A-43F9-BD36-0DD42118CBE2}" presName="parTxOnly" presStyleLbl="node1" presStyleIdx="0" presStyleCnt="1" custLinFactNeighborX="-1209" custLinFactNeighborY="-1668">
        <dgm:presLayoutVars>
          <dgm:chMax val="0"/>
          <dgm:chPref val="0"/>
          <dgm:bulletEnabled val="1"/>
        </dgm:presLayoutVars>
      </dgm:prSet>
      <dgm:spPr/>
    </dgm:pt>
  </dgm:ptLst>
  <dgm:cxnLst>
    <dgm:cxn modelId="{B0BCA11F-9011-4769-8F68-5A399D048A6C}" type="presOf" srcId="{6F207FAF-3242-4309-B5DD-0BA9D5E941D4}" destId="{71297BDC-E7CD-446B-9550-ED6A1EC4506D}" srcOrd="0" destOrd="0" presId="urn:microsoft.com/office/officeart/2005/8/layout/chevron1"/>
    <dgm:cxn modelId="{CEBBD992-F2EB-458F-B638-42A42A3A704F}" srcId="{6F207FAF-3242-4309-B5DD-0BA9D5E941D4}" destId="{6D4C283E-A72A-43F9-BD36-0DD42118CBE2}" srcOrd="0" destOrd="0" parTransId="{CFCE87C7-F457-4384-86A9-041AFBF54D98}" sibTransId="{0A873F88-7B5F-437D-9DBD-22BD98CB6A54}"/>
    <dgm:cxn modelId="{AC819A99-C717-4044-B094-92C608DD0BA9}" type="presOf" srcId="{6D4C283E-A72A-43F9-BD36-0DD42118CBE2}" destId="{B3D4E9FF-4248-42AF-BABB-B6B68A0AB3E6}" srcOrd="0" destOrd="0" presId="urn:microsoft.com/office/officeart/2005/8/layout/chevron1"/>
    <dgm:cxn modelId="{ED5C7ED1-0E06-4CA0-8548-65082CAF7F0B}" type="presParOf" srcId="{71297BDC-E7CD-446B-9550-ED6A1EC4506D}" destId="{B3D4E9FF-4248-42AF-BABB-B6B68A0AB3E6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207FAF-3242-4309-B5DD-0BA9D5E941D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4C283E-A72A-43F9-BD36-0DD42118CBE2}">
      <dgm:prSet/>
      <dgm:spPr>
        <a:solidFill>
          <a:srgbClr val="2CA2BE"/>
        </a:solidFill>
      </dgm:spPr>
      <dgm:t>
        <a:bodyPr/>
        <a:lstStyle/>
        <a:p>
          <a:pPr rtl="0"/>
          <a:endParaRPr lang="en-US" dirty="0">
            <a:solidFill>
              <a:schemeClr val="bg1"/>
            </a:solidFill>
          </a:endParaRPr>
        </a:p>
      </dgm:t>
    </dgm:pt>
    <dgm:pt modelId="{CFCE87C7-F457-4384-86A9-041AFBF54D98}" type="parTrans" cxnId="{CEBBD992-F2EB-458F-B638-42A42A3A704F}">
      <dgm:prSet/>
      <dgm:spPr/>
      <dgm:t>
        <a:bodyPr/>
        <a:lstStyle/>
        <a:p>
          <a:endParaRPr lang="en-US"/>
        </a:p>
      </dgm:t>
    </dgm:pt>
    <dgm:pt modelId="{0A873F88-7B5F-437D-9DBD-22BD98CB6A54}" type="sibTrans" cxnId="{CEBBD992-F2EB-458F-B638-42A42A3A704F}">
      <dgm:prSet/>
      <dgm:spPr/>
      <dgm:t>
        <a:bodyPr/>
        <a:lstStyle/>
        <a:p>
          <a:endParaRPr lang="en-US"/>
        </a:p>
      </dgm:t>
    </dgm:pt>
    <dgm:pt modelId="{71297BDC-E7CD-446B-9550-ED6A1EC4506D}" type="pres">
      <dgm:prSet presAssocID="{6F207FAF-3242-4309-B5DD-0BA9D5E941D4}" presName="Name0" presStyleCnt="0">
        <dgm:presLayoutVars>
          <dgm:dir/>
          <dgm:animLvl val="lvl"/>
          <dgm:resizeHandles val="exact"/>
        </dgm:presLayoutVars>
      </dgm:prSet>
      <dgm:spPr/>
    </dgm:pt>
    <dgm:pt modelId="{B3D4E9FF-4248-42AF-BABB-B6B68A0AB3E6}" type="pres">
      <dgm:prSet presAssocID="{6D4C283E-A72A-43F9-BD36-0DD42118CBE2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B0BCA11F-9011-4769-8F68-5A399D048A6C}" type="presOf" srcId="{6F207FAF-3242-4309-B5DD-0BA9D5E941D4}" destId="{71297BDC-E7CD-446B-9550-ED6A1EC4506D}" srcOrd="0" destOrd="0" presId="urn:microsoft.com/office/officeart/2005/8/layout/chevron1"/>
    <dgm:cxn modelId="{CEBBD992-F2EB-458F-B638-42A42A3A704F}" srcId="{6F207FAF-3242-4309-B5DD-0BA9D5E941D4}" destId="{6D4C283E-A72A-43F9-BD36-0DD42118CBE2}" srcOrd="0" destOrd="0" parTransId="{CFCE87C7-F457-4384-86A9-041AFBF54D98}" sibTransId="{0A873F88-7B5F-437D-9DBD-22BD98CB6A54}"/>
    <dgm:cxn modelId="{AC819A99-C717-4044-B094-92C608DD0BA9}" type="presOf" srcId="{6D4C283E-A72A-43F9-BD36-0DD42118CBE2}" destId="{B3D4E9FF-4248-42AF-BABB-B6B68A0AB3E6}" srcOrd="0" destOrd="0" presId="urn:microsoft.com/office/officeart/2005/8/layout/chevron1"/>
    <dgm:cxn modelId="{ED5C7ED1-0E06-4CA0-8548-65082CAF7F0B}" type="presParOf" srcId="{71297BDC-E7CD-446B-9550-ED6A1EC4506D}" destId="{B3D4E9FF-4248-42AF-BABB-B6B68A0AB3E6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207FAF-3242-4309-B5DD-0BA9D5E941D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4C283E-A72A-43F9-BD36-0DD42118CBE2}">
      <dgm:prSet/>
      <dgm:spPr>
        <a:solidFill>
          <a:srgbClr val="2CA2BE"/>
        </a:solidFill>
      </dgm:spPr>
      <dgm:t>
        <a:bodyPr/>
        <a:lstStyle/>
        <a:p>
          <a:pPr rtl="0"/>
          <a:endParaRPr lang="en-US" dirty="0"/>
        </a:p>
      </dgm:t>
    </dgm:pt>
    <dgm:pt modelId="{CFCE87C7-F457-4384-86A9-041AFBF54D98}" type="parTrans" cxnId="{CEBBD992-F2EB-458F-B638-42A42A3A704F}">
      <dgm:prSet/>
      <dgm:spPr/>
      <dgm:t>
        <a:bodyPr/>
        <a:lstStyle/>
        <a:p>
          <a:endParaRPr lang="en-US"/>
        </a:p>
      </dgm:t>
    </dgm:pt>
    <dgm:pt modelId="{0A873F88-7B5F-437D-9DBD-22BD98CB6A54}" type="sibTrans" cxnId="{CEBBD992-F2EB-458F-B638-42A42A3A704F}">
      <dgm:prSet/>
      <dgm:spPr/>
      <dgm:t>
        <a:bodyPr/>
        <a:lstStyle/>
        <a:p>
          <a:endParaRPr lang="en-US"/>
        </a:p>
      </dgm:t>
    </dgm:pt>
    <dgm:pt modelId="{71297BDC-E7CD-446B-9550-ED6A1EC4506D}" type="pres">
      <dgm:prSet presAssocID="{6F207FAF-3242-4309-B5DD-0BA9D5E941D4}" presName="Name0" presStyleCnt="0">
        <dgm:presLayoutVars>
          <dgm:dir/>
          <dgm:animLvl val="lvl"/>
          <dgm:resizeHandles val="exact"/>
        </dgm:presLayoutVars>
      </dgm:prSet>
      <dgm:spPr/>
    </dgm:pt>
    <dgm:pt modelId="{B3D4E9FF-4248-42AF-BABB-B6B68A0AB3E6}" type="pres">
      <dgm:prSet presAssocID="{6D4C283E-A72A-43F9-BD36-0DD42118CBE2}" presName="parTxOnly" presStyleLbl="node1" presStyleIdx="0" presStyleCnt="1" custLinFactNeighborX="-1297" custLinFactNeighborY="-8438">
        <dgm:presLayoutVars>
          <dgm:chMax val="0"/>
          <dgm:chPref val="0"/>
          <dgm:bulletEnabled val="1"/>
        </dgm:presLayoutVars>
      </dgm:prSet>
      <dgm:spPr/>
    </dgm:pt>
  </dgm:ptLst>
  <dgm:cxnLst>
    <dgm:cxn modelId="{B0BCA11F-9011-4769-8F68-5A399D048A6C}" type="presOf" srcId="{6F207FAF-3242-4309-B5DD-0BA9D5E941D4}" destId="{71297BDC-E7CD-446B-9550-ED6A1EC4506D}" srcOrd="0" destOrd="0" presId="urn:microsoft.com/office/officeart/2005/8/layout/chevron1"/>
    <dgm:cxn modelId="{CEBBD992-F2EB-458F-B638-42A42A3A704F}" srcId="{6F207FAF-3242-4309-B5DD-0BA9D5E941D4}" destId="{6D4C283E-A72A-43F9-BD36-0DD42118CBE2}" srcOrd="0" destOrd="0" parTransId="{CFCE87C7-F457-4384-86A9-041AFBF54D98}" sibTransId="{0A873F88-7B5F-437D-9DBD-22BD98CB6A54}"/>
    <dgm:cxn modelId="{AC819A99-C717-4044-B094-92C608DD0BA9}" type="presOf" srcId="{6D4C283E-A72A-43F9-BD36-0DD42118CBE2}" destId="{B3D4E9FF-4248-42AF-BABB-B6B68A0AB3E6}" srcOrd="0" destOrd="0" presId="urn:microsoft.com/office/officeart/2005/8/layout/chevron1"/>
    <dgm:cxn modelId="{ED5C7ED1-0E06-4CA0-8548-65082CAF7F0B}" type="presParOf" srcId="{71297BDC-E7CD-446B-9550-ED6A1EC4506D}" destId="{B3D4E9FF-4248-42AF-BABB-B6B68A0AB3E6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4E9FF-4248-42AF-BABB-B6B68A0AB3E6}">
      <dsp:nvSpPr>
        <dsp:cNvPr id="0" name=""/>
        <dsp:cNvSpPr/>
      </dsp:nvSpPr>
      <dsp:spPr>
        <a:xfrm>
          <a:off x="0" y="326795"/>
          <a:ext cx="1322720" cy="529088"/>
        </a:xfrm>
        <a:prstGeom prst="chevron">
          <a:avLst/>
        </a:prstGeom>
        <a:solidFill>
          <a:srgbClr val="2CA2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>
            <a:solidFill>
              <a:schemeClr val="bg1"/>
            </a:solidFill>
          </a:endParaRPr>
        </a:p>
      </dsp:txBody>
      <dsp:txXfrm>
        <a:off x="264544" y="326795"/>
        <a:ext cx="793632" cy="5290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4E9FF-4248-42AF-BABB-B6B68A0AB3E6}">
      <dsp:nvSpPr>
        <dsp:cNvPr id="0" name=""/>
        <dsp:cNvSpPr/>
      </dsp:nvSpPr>
      <dsp:spPr>
        <a:xfrm>
          <a:off x="0" y="335620"/>
          <a:ext cx="1322720" cy="529088"/>
        </a:xfrm>
        <a:prstGeom prst="chevron">
          <a:avLst/>
        </a:prstGeom>
        <a:solidFill>
          <a:srgbClr val="2CA2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>
            <a:solidFill>
              <a:schemeClr val="bg1"/>
            </a:solidFill>
          </a:endParaRPr>
        </a:p>
      </dsp:txBody>
      <dsp:txXfrm>
        <a:off x="264544" y="335620"/>
        <a:ext cx="793632" cy="5290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4E9FF-4248-42AF-BABB-B6B68A0AB3E6}">
      <dsp:nvSpPr>
        <dsp:cNvPr id="0" name=""/>
        <dsp:cNvSpPr/>
      </dsp:nvSpPr>
      <dsp:spPr>
        <a:xfrm>
          <a:off x="0" y="290976"/>
          <a:ext cx="1322720" cy="529088"/>
        </a:xfrm>
        <a:prstGeom prst="chevron">
          <a:avLst/>
        </a:prstGeom>
        <a:solidFill>
          <a:srgbClr val="2CA2B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41339" rIns="41339" bIns="41339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 dirty="0"/>
        </a:p>
      </dsp:txBody>
      <dsp:txXfrm>
        <a:off x="264544" y="290976"/>
        <a:ext cx="793632" cy="529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001" cy="462721"/>
          </a:xfrm>
          <a:prstGeom prst="rect">
            <a:avLst/>
          </a:prstGeom>
        </p:spPr>
        <p:txBody>
          <a:bodyPr vert="horz" lIns="87490" tIns="43745" rIns="87490" bIns="43745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566" y="0"/>
            <a:ext cx="3012001" cy="462721"/>
          </a:xfrm>
          <a:prstGeom prst="rect">
            <a:avLst/>
          </a:prstGeom>
        </p:spPr>
        <p:txBody>
          <a:bodyPr vert="horz" lIns="87490" tIns="43745" rIns="87490" bIns="43745" rtlCol="0"/>
          <a:lstStyle>
            <a:lvl1pPr algn="r">
              <a:defRPr sz="1100"/>
            </a:lvl1pPr>
          </a:lstStyle>
          <a:p>
            <a:fld id="{FC10BA41-EEBE-4B18-BE2C-2FCA4DF853F9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490" tIns="43745" rIns="87490" bIns="437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10" y="4445473"/>
            <a:ext cx="5559457" cy="3636093"/>
          </a:xfrm>
          <a:prstGeom prst="rect">
            <a:avLst/>
          </a:prstGeom>
        </p:spPr>
        <p:txBody>
          <a:bodyPr vert="horz" lIns="87490" tIns="43745" rIns="87490" bIns="437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3355"/>
            <a:ext cx="3012001" cy="462720"/>
          </a:xfrm>
          <a:prstGeom prst="rect">
            <a:avLst/>
          </a:prstGeom>
        </p:spPr>
        <p:txBody>
          <a:bodyPr vert="horz" lIns="87490" tIns="43745" rIns="87490" bIns="43745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566" y="8773355"/>
            <a:ext cx="3012001" cy="462720"/>
          </a:xfrm>
          <a:prstGeom prst="rect">
            <a:avLst/>
          </a:prstGeom>
        </p:spPr>
        <p:txBody>
          <a:bodyPr vert="horz" lIns="87490" tIns="43745" rIns="87490" bIns="43745" rtlCol="0" anchor="b"/>
          <a:lstStyle>
            <a:lvl1pPr algn="r">
              <a:defRPr sz="1100"/>
            </a:lvl1pPr>
          </a:lstStyle>
          <a:p>
            <a:fld id="{2F6A8B07-EFA9-4ADB-AEEE-F354B4746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95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757E-E377-409A-A633-59E7F29F044C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64B3-AFBF-4EFB-A764-96E38927F3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28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757E-E377-409A-A633-59E7F29F044C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64B3-AFBF-4EFB-A764-96E38927F3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55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757E-E377-409A-A633-59E7F29F044C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64B3-AFBF-4EFB-A764-96E38927F3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35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757E-E377-409A-A633-59E7F29F044C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64B3-AFBF-4EFB-A764-96E38927F3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814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757E-E377-409A-A633-59E7F29F044C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64B3-AFBF-4EFB-A764-96E38927F3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47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757E-E377-409A-A633-59E7F29F044C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64B3-AFBF-4EFB-A764-96E38927F3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14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757E-E377-409A-A633-59E7F29F044C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64B3-AFBF-4EFB-A764-96E38927F3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757E-E377-409A-A633-59E7F29F044C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64B3-AFBF-4EFB-A764-96E38927F3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36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757E-E377-409A-A633-59E7F29F044C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64B3-AFBF-4EFB-A764-96E38927F3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97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757E-E377-409A-A633-59E7F29F044C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64B3-AFBF-4EFB-A764-96E38927F3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757E-E377-409A-A633-59E7F29F044C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64B3-AFBF-4EFB-A764-96E38927F3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292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3757E-E377-409A-A633-59E7F29F044C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F64B3-AFBF-4EFB-A764-96E38927F3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13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image" Target="../media/image2.emf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1.jp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476" y="264687"/>
            <a:ext cx="8537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LARC: Enhancing Viral Load Cascade Through Lab-Clinic Interface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0290" y="1038400"/>
            <a:ext cx="323271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400" b="1" dirty="0"/>
              <a:t>WHAT IS LARC*?</a:t>
            </a:r>
          </a:p>
          <a:p>
            <a:r>
              <a:rPr lang="en-US" sz="1200" dirty="0"/>
              <a:t>LARC is a data-driven, process improvement program designed to enhance healthcare service delivery through multidisciplinary teamwork using a quality improvement approach. </a:t>
            </a:r>
          </a:p>
          <a:p>
            <a:r>
              <a:rPr lang="en-US" sz="1200" dirty="0"/>
              <a:t>The program’s purpose is two-fold: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To strengthen the viral load cascade to achieve better patient result (i.e., viral load suppression)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/>
              <a:t>To improve institutional capability for viral load scale-up</a:t>
            </a:r>
            <a:endParaRPr lang="en-US" sz="16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55B315C-49FD-4435-8DE0-C262CFC66E2F}"/>
              </a:ext>
            </a:extLst>
          </p:cNvPr>
          <p:cNvGrpSpPr/>
          <p:nvPr/>
        </p:nvGrpSpPr>
        <p:grpSpPr>
          <a:xfrm>
            <a:off x="3300187" y="1169657"/>
            <a:ext cx="5758088" cy="1849154"/>
            <a:chOff x="3300187" y="1197648"/>
            <a:chExt cx="5758088" cy="1849154"/>
          </a:xfrm>
        </p:grpSpPr>
        <p:sp>
          <p:nvSpPr>
            <p:cNvPr id="27" name="Rectangle 26"/>
            <p:cNvSpPr/>
            <p:nvPr/>
          </p:nvSpPr>
          <p:spPr>
            <a:xfrm>
              <a:off x="3300187" y="1197648"/>
              <a:ext cx="5758088" cy="184915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E37EA30-BBC9-409D-911A-CD7DC3EC35A9}"/>
                </a:ext>
              </a:extLst>
            </p:cNvPr>
            <p:cNvGrpSpPr/>
            <p:nvPr/>
          </p:nvGrpSpPr>
          <p:grpSpPr>
            <a:xfrm>
              <a:off x="3519806" y="1745897"/>
              <a:ext cx="5332910" cy="621162"/>
              <a:chOff x="3605531" y="1152820"/>
              <a:chExt cx="5332910" cy="621162"/>
            </a:xfrm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C0EB7599-B74F-4143-87DF-1BEAD8DE21B5}"/>
                  </a:ext>
                </a:extLst>
              </p:cNvPr>
              <p:cNvSpPr/>
              <p:nvPr/>
            </p:nvSpPr>
            <p:spPr>
              <a:xfrm>
                <a:off x="3605531" y="1152820"/>
                <a:ext cx="808016" cy="621162"/>
              </a:xfrm>
              <a:custGeom>
                <a:avLst/>
                <a:gdLst>
                  <a:gd name="connsiteX0" fmla="*/ 0 w 808016"/>
                  <a:gd name="connsiteY0" fmla="*/ 62116 h 621162"/>
                  <a:gd name="connsiteX1" fmla="*/ 62116 w 808016"/>
                  <a:gd name="connsiteY1" fmla="*/ 0 h 621162"/>
                  <a:gd name="connsiteX2" fmla="*/ 745900 w 808016"/>
                  <a:gd name="connsiteY2" fmla="*/ 0 h 621162"/>
                  <a:gd name="connsiteX3" fmla="*/ 808016 w 808016"/>
                  <a:gd name="connsiteY3" fmla="*/ 62116 h 621162"/>
                  <a:gd name="connsiteX4" fmla="*/ 808016 w 808016"/>
                  <a:gd name="connsiteY4" fmla="*/ 559046 h 621162"/>
                  <a:gd name="connsiteX5" fmla="*/ 745900 w 808016"/>
                  <a:gd name="connsiteY5" fmla="*/ 621162 h 621162"/>
                  <a:gd name="connsiteX6" fmla="*/ 62116 w 808016"/>
                  <a:gd name="connsiteY6" fmla="*/ 621162 h 621162"/>
                  <a:gd name="connsiteX7" fmla="*/ 0 w 808016"/>
                  <a:gd name="connsiteY7" fmla="*/ 559046 h 621162"/>
                  <a:gd name="connsiteX8" fmla="*/ 0 w 808016"/>
                  <a:gd name="connsiteY8" fmla="*/ 62116 h 621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08016" h="621162">
                    <a:moveTo>
                      <a:pt x="0" y="62116"/>
                    </a:moveTo>
                    <a:cubicBezTo>
                      <a:pt x="0" y="27810"/>
                      <a:pt x="27810" y="0"/>
                      <a:pt x="62116" y="0"/>
                    </a:cubicBezTo>
                    <a:lnTo>
                      <a:pt x="745900" y="0"/>
                    </a:lnTo>
                    <a:cubicBezTo>
                      <a:pt x="780206" y="0"/>
                      <a:pt x="808016" y="27810"/>
                      <a:pt x="808016" y="62116"/>
                    </a:cubicBezTo>
                    <a:lnTo>
                      <a:pt x="808016" y="559046"/>
                    </a:lnTo>
                    <a:cubicBezTo>
                      <a:pt x="808016" y="593352"/>
                      <a:pt x="780206" y="621162"/>
                      <a:pt x="745900" y="621162"/>
                    </a:cubicBezTo>
                    <a:lnTo>
                      <a:pt x="62116" y="621162"/>
                    </a:lnTo>
                    <a:cubicBezTo>
                      <a:pt x="27810" y="621162"/>
                      <a:pt x="0" y="593352"/>
                      <a:pt x="0" y="559046"/>
                    </a:cubicBezTo>
                    <a:lnTo>
                      <a:pt x="0" y="62116"/>
                    </a:lnTo>
                    <a:close/>
                  </a:path>
                </a:pathLst>
              </a:custGeom>
              <a:solidFill>
                <a:srgbClr val="70AD47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2483" tIns="52483" rIns="52483" bIns="52483" numCol="1" spcCol="1270" anchor="ctr" anchorCtr="0">
                <a:noAutofit/>
              </a:bodyPr>
              <a:lstStyle/>
              <a:p>
                <a:pPr marL="0" lvl="0" indent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900" kern="1200" dirty="0">
                    <a:solidFill>
                      <a:schemeClr val="tx1"/>
                    </a:solidFill>
                  </a:rPr>
                  <a:t>Demand Creation for Testing</a:t>
                </a:r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156D5ED-7759-405D-AE83-86FAFF98945C}"/>
                  </a:ext>
                </a:extLst>
              </p:cNvPr>
              <p:cNvSpPr/>
              <p:nvPr/>
            </p:nvSpPr>
            <p:spPr>
              <a:xfrm>
                <a:off x="4494350" y="1363207"/>
                <a:ext cx="171299" cy="200388"/>
              </a:xfrm>
              <a:custGeom>
                <a:avLst/>
                <a:gdLst>
                  <a:gd name="connsiteX0" fmla="*/ 0 w 171299"/>
                  <a:gd name="connsiteY0" fmla="*/ 40078 h 200388"/>
                  <a:gd name="connsiteX1" fmla="*/ 85650 w 171299"/>
                  <a:gd name="connsiteY1" fmla="*/ 40078 h 200388"/>
                  <a:gd name="connsiteX2" fmla="*/ 85650 w 171299"/>
                  <a:gd name="connsiteY2" fmla="*/ 0 h 200388"/>
                  <a:gd name="connsiteX3" fmla="*/ 171299 w 171299"/>
                  <a:gd name="connsiteY3" fmla="*/ 100194 h 200388"/>
                  <a:gd name="connsiteX4" fmla="*/ 85650 w 171299"/>
                  <a:gd name="connsiteY4" fmla="*/ 200388 h 200388"/>
                  <a:gd name="connsiteX5" fmla="*/ 85650 w 171299"/>
                  <a:gd name="connsiteY5" fmla="*/ 160310 h 200388"/>
                  <a:gd name="connsiteX6" fmla="*/ 0 w 171299"/>
                  <a:gd name="connsiteY6" fmla="*/ 160310 h 200388"/>
                  <a:gd name="connsiteX7" fmla="*/ 0 w 171299"/>
                  <a:gd name="connsiteY7" fmla="*/ 40078 h 200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1299" h="200388">
                    <a:moveTo>
                      <a:pt x="0" y="40078"/>
                    </a:moveTo>
                    <a:lnTo>
                      <a:pt x="85650" y="40078"/>
                    </a:lnTo>
                    <a:lnTo>
                      <a:pt x="85650" y="0"/>
                    </a:lnTo>
                    <a:lnTo>
                      <a:pt x="171299" y="100194"/>
                    </a:lnTo>
                    <a:lnTo>
                      <a:pt x="85650" y="200388"/>
                    </a:lnTo>
                    <a:lnTo>
                      <a:pt x="85650" y="160310"/>
                    </a:lnTo>
                    <a:lnTo>
                      <a:pt x="0" y="160310"/>
                    </a:lnTo>
                    <a:lnTo>
                      <a:pt x="0" y="40078"/>
                    </a:lnTo>
                    <a:close/>
                  </a:path>
                </a:pathLst>
              </a:cu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40078" rIns="51390" bIns="40078" numCol="1" spcCol="1270" anchor="ctr" anchorCtr="0">
                <a:noAutofit/>
              </a:bodyPr>
              <a:lstStyle/>
              <a:p>
                <a:pPr marL="0" lvl="0" indent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700" kern="120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BC3C6691-47A7-4C18-979E-693FCD153C5E}"/>
                  </a:ext>
                </a:extLst>
              </p:cNvPr>
              <p:cNvSpPr/>
              <p:nvPr/>
            </p:nvSpPr>
            <p:spPr>
              <a:xfrm>
                <a:off x="4736755" y="1152820"/>
                <a:ext cx="808016" cy="621162"/>
              </a:xfrm>
              <a:custGeom>
                <a:avLst/>
                <a:gdLst>
                  <a:gd name="connsiteX0" fmla="*/ 0 w 808016"/>
                  <a:gd name="connsiteY0" fmla="*/ 62116 h 621162"/>
                  <a:gd name="connsiteX1" fmla="*/ 62116 w 808016"/>
                  <a:gd name="connsiteY1" fmla="*/ 0 h 621162"/>
                  <a:gd name="connsiteX2" fmla="*/ 745900 w 808016"/>
                  <a:gd name="connsiteY2" fmla="*/ 0 h 621162"/>
                  <a:gd name="connsiteX3" fmla="*/ 808016 w 808016"/>
                  <a:gd name="connsiteY3" fmla="*/ 62116 h 621162"/>
                  <a:gd name="connsiteX4" fmla="*/ 808016 w 808016"/>
                  <a:gd name="connsiteY4" fmla="*/ 559046 h 621162"/>
                  <a:gd name="connsiteX5" fmla="*/ 745900 w 808016"/>
                  <a:gd name="connsiteY5" fmla="*/ 621162 h 621162"/>
                  <a:gd name="connsiteX6" fmla="*/ 62116 w 808016"/>
                  <a:gd name="connsiteY6" fmla="*/ 621162 h 621162"/>
                  <a:gd name="connsiteX7" fmla="*/ 0 w 808016"/>
                  <a:gd name="connsiteY7" fmla="*/ 559046 h 621162"/>
                  <a:gd name="connsiteX8" fmla="*/ 0 w 808016"/>
                  <a:gd name="connsiteY8" fmla="*/ 62116 h 621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08016" h="621162">
                    <a:moveTo>
                      <a:pt x="0" y="62116"/>
                    </a:moveTo>
                    <a:cubicBezTo>
                      <a:pt x="0" y="27810"/>
                      <a:pt x="27810" y="0"/>
                      <a:pt x="62116" y="0"/>
                    </a:cubicBezTo>
                    <a:lnTo>
                      <a:pt x="745900" y="0"/>
                    </a:lnTo>
                    <a:cubicBezTo>
                      <a:pt x="780206" y="0"/>
                      <a:pt x="808016" y="27810"/>
                      <a:pt x="808016" y="62116"/>
                    </a:cubicBezTo>
                    <a:lnTo>
                      <a:pt x="808016" y="559046"/>
                    </a:lnTo>
                    <a:cubicBezTo>
                      <a:pt x="808016" y="593352"/>
                      <a:pt x="780206" y="621162"/>
                      <a:pt x="745900" y="621162"/>
                    </a:cubicBezTo>
                    <a:lnTo>
                      <a:pt x="62116" y="621162"/>
                    </a:lnTo>
                    <a:cubicBezTo>
                      <a:pt x="27810" y="621162"/>
                      <a:pt x="0" y="593352"/>
                      <a:pt x="0" y="559046"/>
                    </a:cubicBezTo>
                    <a:lnTo>
                      <a:pt x="0" y="62116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2483" tIns="52483" rIns="52483" bIns="52483" numCol="1" spcCol="1270" anchor="ctr" anchorCtr="0">
                <a:noAutofit/>
              </a:bodyPr>
              <a:lstStyle/>
              <a:p>
                <a:pPr marL="0" lvl="0" indent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900" kern="1200" dirty="0">
                    <a:solidFill>
                      <a:schemeClr val="tx1"/>
                    </a:solidFill>
                  </a:rPr>
                  <a:t>Specimen Collection and Processing</a:t>
                </a:r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C47D72DF-A213-4B4B-865E-77C2C4B46F94}"/>
                  </a:ext>
                </a:extLst>
              </p:cNvPr>
              <p:cNvSpPr/>
              <p:nvPr/>
            </p:nvSpPr>
            <p:spPr>
              <a:xfrm>
                <a:off x="5625573" y="1363207"/>
                <a:ext cx="171299" cy="200388"/>
              </a:xfrm>
              <a:custGeom>
                <a:avLst/>
                <a:gdLst>
                  <a:gd name="connsiteX0" fmla="*/ 0 w 171299"/>
                  <a:gd name="connsiteY0" fmla="*/ 40078 h 200388"/>
                  <a:gd name="connsiteX1" fmla="*/ 85650 w 171299"/>
                  <a:gd name="connsiteY1" fmla="*/ 40078 h 200388"/>
                  <a:gd name="connsiteX2" fmla="*/ 85650 w 171299"/>
                  <a:gd name="connsiteY2" fmla="*/ 0 h 200388"/>
                  <a:gd name="connsiteX3" fmla="*/ 171299 w 171299"/>
                  <a:gd name="connsiteY3" fmla="*/ 100194 h 200388"/>
                  <a:gd name="connsiteX4" fmla="*/ 85650 w 171299"/>
                  <a:gd name="connsiteY4" fmla="*/ 200388 h 200388"/>
                  <a:gd name="connsiteX5" fmla="*/ 85650 w 171299"/>
                  <a:gd name="connsiteY5" fmla="*/ 160310 h 200388"/>
                  <a:gd name="connsiteX6" fmla="*/ 0 w 171299"/>
                  <a:gd name="connsiteY6" fmla="*/ 160310 h 200388"/>
                  <a:gd name="connsiteX7" fmla="*/ 0 w 171299"/>
                  <a:gd name="connsiteY7" fmla="*/ 40078 h 200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1299" h="200388">
                    <a:moveTo>
                      <a:pt x="0" y="40078"/>
                    </a:moveTo>
                    <a:lnTo>
                      <a:pt x="85650" y="40078"/>
                    </a:lnTo>
                    <a:lnTo>
                      <a:pt x="85650" y="0"/>
                    </a:lnTo>
                    <a:lnTo>
                      <a:pt x="171299" y="100194"/>
                    </a:lnTo>
                    <a:lnTo>
                      <a:pt x="85650" y="200388"/>
                    </a:lnTo>
                    <a:lnTo>
                      <a:pt x="85650" y="160310"/>
                    </a:lnTo>
                    <a:lnTo>
                      <a:pt x="0" y="160310"/>
                    </a:lnTo>
                    <a:lnTo>
                      <a:pt x="0" y="40078"/>
                    </a:lnTo>
                    <a:close/>
                  </a:path>
                </a:pathLst>
              </a:cu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40078" rIns="51390" bIns="40078" numCol="1" spcCol="1270" anchor="ctr" anchorCtr="0">
                <a:noAutofit/>
              </a:bodyPr>
              <a:lstStyle/>
              <a:p>
                <a:pPr marL="0" lvl="0" indent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700" kern="1200" dirty="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D3FB6BB1-439E-437A-9ECA-3F534B30965D}"/>
                  </a:ext>
                </a:extLst>
              </p:cNvPr>
              <p:cNvSpPr/>
              <p:nvPr/>
            </p:nvSpPr>
            <p:spPr>
              <a:xfrm>
                <a:off x="5867978" y="1152820"/>
                <a:ext cx="808016" cy="621162"/>
              </a:xfrm>
              <a:custGeom>
                <a:avLst/>
                <a:gdLst>
                  <a:gd name="connsiteX0" fmla="*/ 0 w 808016"/>
                  <a:gd name="connsiteY0" fmla="*/ 62116 h 621162"/>
                  <a:gd name="connsiteX1" fmla="*/ 62116 w 808016"/>
                  <a:gd name="connsiteY1" fmla="*/ 0 h 621162"/>
                  <a:gd name="connsiteX2" fmla="*/ 745900 w 808016"/>
                  <a:gd name="connsiteY2" fmla="*/ 0 h 621162"/>
                  <a:gd name="connsiteX3" fmla="*/ 808016 w 808016"/>
                  <a:gd name="connsiteY3" fmla="*/ 62116 h 621162"/>
                  <a:gd name="connsiteX4" fmla="*/ 808016 w 808016"/>
                  <a:gd name="connsiteY4" fmla="*/ 559046 h 621162"/>
                  <a:gd name="connsiteX5" fmla="*/ 745900 w 808016"/>
                  <a:gd name="connsiteY5" fmla="*/ 621162 h 621162"/>
                  <a:gd name="connsiteX6" fmla="*/ 62116 w 808016"/>
                  <a:gd name="connsiteY6" fmla="*/ 621162 h 621162"/>
                  <a:gd name="connsiteX7" fmla="*/ 0 w 808016"/>
                  <a:gd name="connsiteY7" fmla="*/ 559046 h 621162"/>
                  <a:gd name="connsiteX8" fmla="*/ 0 w 808016"/>
                  <a:gd name="connsiteY8" fmla="*/ 62116 h 621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08016" h="621162">
                    <a:moveTo>
                      <a:pt x="0" y="62116"/>
                    </a:moveTo>
                    <a:cubicBezTo>
                      <a:pt x="0" y="27810"/>
                      <a:pt x="27810" y="0"/>
                      <a:pt x="62116" y="0"/>
                    </a:cubicBezTo>
                    <a:lnTo>
                      <a:pt x="745900" y="0"/>
                    </a:lnTo>
                    <a:cubicBezTo>
                      <a:pt x="780206" y="0"/>
                      <a:pt x="808016" y="27810"/>
                      <a:pt x="808016" y="62116"/>
                    </a:cubicBezTo>
                    <a:lnTo>
                      <a:pt x="808016" y="559046"/>
                    </a:lnTo>
                    <a:cubicBezTo>
                      <a:pt x="808016" y="593352"/>
                      <a:pt x="780206" y="621162"/>
                      <a:pt x="745900" y="621162"/>
                    </a:cubicBezTo>
                    <a:lnTo>
                      <a:pt x="62116" y="621162"/>
                    </a:lnTo>
                    <a:cubicBezTo>
                      <a:pt x="27810" y="621162"/>
                      <a:pt x="0" y="593352"/>
                      <a:pt x="0" y="559046"/>
                    </a:cubicBezTo>
                    <a:lnTo>
                      <a:pt x="0" y="62116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2483" tIns="52483" rIns="52483" bIns="52483" numCol="1" spcCol="1270" anchor="ctr" anchorCtr="0">
                <a:noAutofit/>
              </a:bodyPr>
              <a:lstStyle/>
              <a:p>
                <a:pPr marL="0" lvl="0" indent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900" kern="1200" dirty="0">
                    <a:solidFill>
                      <a:schemeClr val="tx1"/>
                    </a:solidFill>
                  </a:rPr>
                  <a:t>Sample Transport</a:t>
                </a:r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63154663-D6E2-4BA6-9C82-AC48727F7DDC}"/>
                  </a:ext>
                </a:extLst>
              </p:cNvPr>
              <p:cNvSpPr/>
              <p:nvPr/>
            </p:nvSpPr>
            <p:spPr>
              <a:xfrm>
                <a:off x="6756797" y="1363207"/>
                <a:ext cx="171299" cy="200388"/>
              </a:xfrm>
              <a:custGeom>
                <a:avLst/>
                <a:gdLst>
                  <a:gd name="connsiteX0" fmla="*/ 0 w 171299"/>
                  <a:gd name="connsiteY0" fmla="*/ 40078 h 200388"/>
                  <a:gd name="connsiteX1" fmla="*/ 85650 w 171299"/>
                  <a:gd name="connsiteY1" fmla="*/ 40078 h 200388"/>
                  <a:gd name="connsiteX2" fmla="*/ 85650 w 171299"/>
                  <a:gd name="connsiteY2" fmla="*/ 0 h 200388"/>
                  <a:gd name="connsiteX3" fmla="*/ 171299 w 171299"/>
                  <a:gd name="connsiteY3" fmla="*/ 100194 h 200388"/>
                  <a:gd name="connsiteX4" fmla="*/ 85650 w 171299"/>
                  <a:gd name="connsiteY4" fmla="*/ 200388 h 200388"/>
                  <a:gd name="connsiteX5" fmla="*/ 85650 w 171299"/>
                  <a:gd name="connsiteY5" fmla="*/ 160310 h 200388"/>
                  <a:gd name="connsiteX6" fmla="*/ 0 w 171299"/>
                  <a:gd name="connsiteY6" fmla="*/ 160310 h 200388"/>
                  <a:gd name="connsiteX7" fmla="*/ 0 w 171299"/>
                  <a:gd name="connsiteY7" fmla="*/ 40078 h 200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1299" h="200388">
                    <a:moveTo>
                      <a:pt x="0" y="40078"/>
                    </a:moveTo>
                    <a:lnTo>
                      <a:pt x="85650" y="40078"/>
                    </a:lnTo>
                    <a:lnTo>
                      <a:pt x="85650" y="0"/>
                    </a:lnTo>
                    <a:lnTo>
                      <a:pt x="171299" y="100194"/>
                    </a:lnTo>
                    <a:lnTo>
                      <a:pt x="85650" y="200388"/>
                    </a:lnTo>
                    <a:lnTo>
                      <a:pt x="85650" y="160310"/>
                    </a:lnTo>
                    <a:lnTo>
                      <a:pt x="0" y="160310"/>
                    </a:lnTo>
                    <a:lnTo>
                      <a:pt x="0" y="40078"/>
                    </a:lnTo>
                    <a:close/>
                  </a:path>
                </a:pathLst>
              </a:cu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40078" rIns="51390" bIns="40078" numCol="1" spcCol="1270" anchor="ctr" anchorCtr="0">
                <a:noAutofit/>
              </a:bodyPr>
              <a:lstStyle/>
              <a:p>
                <a:pPr marL="0" lvl="0" indent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700" kern="1200" dirty="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FF40A042-9F6D-4C81-A007-01DDC5AC831B}"/>
                  </a:ext>
                </a:extLst>
              </p:cNvPr>
              <p:cNvSpPr/>
              <p:nvPr/>
            </p:nvSpPr>
            <p:spPr>
              <a:xfrm>
                <a:off x="6999202" y="1152820"/>
                <a:ext cx="808016" cy="621162"/>
              </a:xfrm>
              <a:custGeom>
                <a:avLst/>
                <a:gdLst>
                  <a:gd name="connsiteX0" fmla="*/ 0 w 808016"/>
                  <a:gd name="connsiteY0" fmla="*/ 62116 h 621162"/>
                  <a:gd name="connsiteX1" fmla="*/ 62116 w 808016"/>
                  <a:gd name="connsiteY1" fmla="*/ 0 h 621162"/>
                  <a:gd name="connsiteX2" fmla="*/ 745900 w 808016"/>
                  <a:gd name="connsiteY2" fmla="*/ 0 h 621162"/>
                  <a:gd name="connsiteX3" fmla="*/ 808016 w 808016"/>
                  <a:gd name="connsiteY3" fmla="*/ 62116 h 621162"/>
                  <a:gd name="connsiteX4" fmla="*/ 808016 w 808016"/>
                  <a:gd name="connsiteY4" fmla="*/ 559046 h 621162"/>
                  <a:gd name="connsiteX5" fmla="*/ 745900 w 808016"/>
                  <a:gd name="connsiteY5" fmla="*/ 621162 h 621162"/>
                  <a:gd name="connsiteX6" fmla="*/ 62116 w 808016"/>
                  <a:gd name="connsiteY6" fmla="*/ 621162 h 621162"/>
                  <a:gd name="connsiteX7" fmla="*/ 0 w 808016"/>
                  <a:gd name="connsiteY7" fmla="*/ 559046 h 621162"/>
                  <a:gd name="connsiteX8" fmla="*/ 0 w 808016"/>
                  <a:gd name="connsiteY8" fmla="*/ 62116 h 621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08016" h="621162">
                    <a:moveTo>
                      <a:pt x="0" y="62116"/>
                    </a:moveTo>
                    <a:cubicBezTo>
                      <a:pt x="0" y="27810"/>
                      <a:pt x="27810" y="0"/>
                      <a:pt x="62116" y="0"/>
                    </a:cubicBezTo>
                    <a:lnTo>
                      <a:pt x="745900" y="0"/>
                    </a:lnTo>
                    <a:cubicBezTo>
                      <a:pt x="780206" y="0"/>
                      <a:pt x="808016" y="27810"/>
                      <a:pt x="808016" y="62116"/>
                    </a:cubicBezTo>
                    <a:lnTo>
                      <a:pt x="808016" y="559046"/>
                    </a:lnTo>
                    <a:cubicBezTo>
                      <a:pt x="808016" y="593352"/>
                      <a:pt x="780206" y="621162"/>
                      <a:pt x="745900" y="621162"/>
                    </a:cubicBezTo>
                    <a:lnTo>
                      <a:pt x="62116" y="621162"/>
                    </a:lnTo>
                    <a:cubicBezTo>
                      <a:pt x="27810" y="621162"/>
                      <a:pt x="0" y="593352"/>
                      <a:pt x="0" y="559046"/>
                    </a:cubicBezTo>
                    <a:lnTo>
                      <a:pt x="0" y="62116"/>
                    </a:ln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2483" tIns="52483" rIns="52483" bIns="52483" numCol="1" spcCol="1270" anchor="ctr" anchorCtr="0">
                <a:noAutofit/>
              </a:bodyPr>
              <a:lstStyle/>
              <a:p>
                <a:pPr marL="0" lvl="0" indent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900" kern="1200" dirty="0">
                    <a:solidFill>
                      <a:schemeClr val="tx1"/>
                    </a:solidFill>
                  </a:rPr>
                  <a:t>Laboratory Testing</a:t>
                </a: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0C344146-FF79-4859-948F-6C6CB435F3EC}"/>
                  </a:ext>
                </a:extLst>
              </p:cNvPr>
              <p:cNvSpPr/>
              <p:nvPr/>
            </p:nvSpPr>
            <p:spPr>
              <a:xfrm>
                <a:off x="7888020" y="1363207"/>
                <a:ext cx="171299" cy="200388"/>
              </a:xfrm>
              <a:custGeom>
                <a:avLst/>
                <a:gdLst>
                  <a:gd name="connsiteX0" fmla="*/ 0 w 171299"/>
                  <a:gd name="connsiteY0" fmla="*/ 40078 h 200388"/>
                  <a:gd name="connsiteX1" fmla="*/ 85650 w 171299"/>
                  <a:gd name="connsiteY1" fmla="*/ 40078 h 200388"/>
                  <a:gd name="connsiteX2" fmla="*/ 85650 w 171299"/>
                  <a:gd name="connsiteY2" fmla="*/ 0 h 200388"/>
                  <a:gd name="connsiteX3" fmla="*/ 171299 w 171299"/>
                  <a:gd name="connsiteY3" fmla="*/ 100194 h 200388"/>
                  <a:gd name="connsiteX4" fmla="*/ 85650 w 171299"/>
                  <a:gd name="connsiteY4" fmla="*/ 200388 h 200388"/>
                  <a:gd name="connsiteX5" fmla="*/ 85650 w 171299"/>
                  <a:gd name="connsiteY5" fmla="*/ 160310 h 200388"/>
                  <a:gd name="connsiteX6" fmla="*/ 0 w 171299"/>
                  <a:gd name="connsiteY6" fmla="*/ 160310 h 200388"/>
                  <a:gd name="connsiteX7" fmla="*/ 0 w 171299"/>
                  <a:gd name="connsiteY7" fmla="*/ 40078 h 200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1299" h="200388">
                    <a:moveTo>
                      <a:pt x="0" y="40078"/>
                    </a:moveTo>
                    <a:lnTo>
                      <a:pt x="85650" y="40078"/>
                    </a:lnTo>
                    <a:lnTo>
                      <a:pt x="85650" y="0"/>
                    </a:lnTo>
                    <a:lnTo>
                      <a:pt x="171299" y="100194"/>
                    </a:lnTo>
                    <a:lnTo>
                      <a:pt x="85650" y="200388"/>
                    </a:lnTo>
                    <a:lnTo>
                      <a:pt x="85650" y="160310"/>
                    </a:lnTo>
                    <a:lnTo>
                      <a:pt x="0" y="160310"/>
                    </a:lnTo>
                    <a:lnTo>
                      <a:pt x="0" y="40078"/>
                    </a:lnTo>
                    <a:close/>
                  </a:path>
                </a:pathLst>
              </a:custGeom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40078" rIns="51390" bIns="40078" numCol="1" spcCol="1270" anchor="ctr" anchorCtr="0">
                <a:noAutofit/>
              </a:bodyPr>
              <a:lstStyle/>
              <a:p>
                <a:pPr marL="0" lvl="0" indent="0" algn="ctr" defTabSz="311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700" kern="1200" dirty="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CD0987E7-DF8F-4914-9A40-B4866B1D54AA}"/>
                  </a:ext>
                </a:extLst>
              </p:cNvPr>
              <p:cNvSpPr/>
              <p:nvPr/>
            </p:nvSpPr>
            <p:spPr>
              <a:xfrm>
                <a:off x="8130425" y="1152820"/>
                <a:ext cx="808016" cy="621162"/>
              </a:xfrm>
              <a:custGeom>
                <a:avLst/>
                <a:gdLst>
                  <a:gd name="connsiteX0" fmla="*/ 0 w 808016"/>
                  <a:gd name="connsiteY0" fmla="*/ 62116 h 621162"/>
                  <a:gd name="connsiteX1" fmla="*/ 62116 w 808016"/>
                  <a:gd name="connsiteY1" fmla="*/ 0 h 621162"/>
                  <a:gd name="connsiteX2" fmla="*/ 745900 w 808016"/>
                  <a:gd name="connsiteY2" fmla="*/ 0 h 621162"/>
                  <a:gd name="connsiteX3" fmla="*/ 808016 w 808016"/>
                  <a:gd name="connsiteY3" fmla="*/ 62116 h 621162"/>
                  <a:gd name="connsiteX4" fmla="*/ 808016 w 808016"/>
                  <a:gd name="connsiteY4" fmla="*/ 559046 h 621162"/>
                  <a:gd name="connsiteX5" fmla="*/ 745900 w 808016"/>
                  <a:gd name="connsiteY5" fmla="*/ 621162 h 621162"/>
                  <a:gd name="connsiteX6" fmla="*/ 62116 w 808016"/>
                  <a:gd name="connsiteY6" fmla="*/ 621162 h 621162"/>
                  <a:gd name="connsiteX7" fmla="*/ 0 w 808016"/>
                  <a:gd name="connsiteY7" fmla="*/ 559046 h 621162"/>
                  <a:gd name="connsiteX8" fmla="*/ 0 w 808016"/>
                  <a:gd name="connsiteY8" fmla="*/ 62116 h 621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08016" h="621162">
                    <a:moveTo>
                      <a:pt x="0" y="62116"/>
                    </a:moveTo>
                    <a:cubicBezTo>
                      <a:pt x="0" y="27810"/>
                      <a:pt x="27810" y="0"/>
                      <a:pt x="62116" y="0"/>
                    </a:cubicBezTo>
                    <a:lnTo>
                      <a:pt x="745900" y="0"/>
                    </a:lnTo>
                    <a:cubicBezTo>
                      <a:pt x="780206" y="0"/>
                      <a:pt x="808016" y="27810"/>
                      <a:pt x="808016" y="62116"/>
                    </a:cubicBezTo>
                    <a:lnTo>
                      <a:pt x="808016" y="559046"/>
                    </a:lnTo>
                    <a:cubicBezTo>
                      <a:pt x="808016" y="593352"/>
                      <a:pt x="780206" y="621162"/>
                      <a:pt x="745900" y="621162"/>
                    </a:cubicBezTo>
                    <a:lnTo>
                      <a:pt x="62116" y="621162"/>
                    </a:lnTo>
                    <a:cubicBezTo>
                      <a:pt x="27810" y="621162"/>
                      <a:pt x="0" y="593352"/>
                      <a:pt x="0" y="559046"/>
                    </a:cubicBezTo>
                    <a:lnTo>
                      <a:pt x="0" y="62116"/>
                    </a:lnTo>
                    <a:close/>
                  </a:path>
                </a:pathLst>
              </a:custGeom>
              <a:solidFill>
                <a:srgbClr val="70AD47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6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6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2483" tIns="52483" rIns="52483" bIns="52483" numCol="1" spcCol="1270" anchor="ctr" anchorCtr="0">
                <a:noAutofit/>
              </a:bodyPr>
              <a:lstStyle/>
              <a:p>
                <a:pPr marL="0" lvl="0" indent="0" algn="ctr" defTabSz="4000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900" kern="1200" dirty="0">
                    <a:solidFill>
                      <a:schemeClr val="tx1"/>
                    </a:solidFill>
                  </a:rPr>
                  <a:t>Result Reporting and Patient Management</a:t>
                </a: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729482" y="2740794"/>
              <a:ext cx="4901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didas Unity"/>
                  <a:cs typeface="Calibri" panose="020F0502020204030204" pitchFamily="34" charset="0"/>
                </a:rPr>
                <a:t>LARC focuses on </a:t>
              </a:r>
              <a:r>
                <a:rPr lang="en-US" sz="1100" b="1" i="1" dirty="0">
                  <a:latin typeface="Adidas Unity"/>
                  <a:cs typeface="Calibri" panose="020F0502020204030204" pitchFamily="34" charset="0"/>
                </a:rPr>
                <a:t>Demand Creation</a:t>
              </a:r>
              <a:r>
                <a:rPr lang="en-US" sz="1100" dirty="0">
                  <a:latin typeface="Adidas Unity"/>
                  <a:cs typeface="Calibri" panose="020F0502020204030204" pitchFamily="34" charset="0"/>
                </a:rPr>
                <a:t>, </a:t>
              </a:r>
              <a:r>
                <a:rPr lang="en-US" sz="1100" b="1" i="1" dirty="0">
                  <a:latin typeface="Adidas Unity"/>
                  <a:cs typeface="Calibri" panose="020F0502020204030204" pitchFamily="34" charset="0"/>
                </a:rPr>
                <a:t>Result Reporting</a:t>
              </a:r>
              <a:r>
                <a:rPr lang="en-US" sz="1100" dirty="0">
                  <a:latin typeface="Adidas Unity"/>
                  <a:cs typeface="Calibri" panose="020F0502020204030204" pitchFamily="34" charset="0"/>
                </a:rPr>
                <a:t>, and </a:t>
              </a:r>
              <a:r>
                <a:rPr lang="en-US" sz="1100" b="1" i="1" dirty="0">
                  <a:latin typeface="Adidas Unity"/>
                  <a:cs typeface="Calibri" panose="020F0502020204030204" pitchFamily="34" charset="0"/>
                </a:rPr>
                <a:t>Client Management.</a:t>
              </a:r>
              <a:endParaRPr lang="en-US" sz="1100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417414" y="2445519"/>
              <a:ext cx="1104790" cy="230832"/>
            </a:xfrm>
            <a:prstGeom prst="rect">
              <a:avLst/>
            </a:prstGeom>
            <a:solidFill>
              <a:schemeClr val="tx2"/>
            </a:solidFill>
          </p:spPr>
          <p:txBody>
            <a:bodyPr wrap="none" rtlCol="0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Lab-Clinic Interface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946114" y="2447365"/>
              <a:ext cx="1051891" cy="230832"/>
            </a:xfrm>
            <a:prstGeom prst="rect">
              <a:avLst/>
            </a:prstGeom>
            <a:solidFill>
              <a:schemeClr val="tx2"/>
            </a:solidFill>
          </p:spPr>
          <p:txBody>
            <a:bodyPr wrap="none" rtlCol="0">
              <a:spAutoFit/>
            </a:bodyPr>
            <a:lstStyle/>
            <a:p>
              <a:r>
                <a:rPr lang="en-US" sz="900" b="1" dirty="0">
                  <a:solidFill>
                    <a:schemeClr val="bg1"/>
                  </a:solidFill>
                </a:rPr>
                <a:t>Lab-Clinic</a:t>
              </a:r>
              <a:r>
                <a:rPr lang="en-US" sz="800" b="1" dirty="0">
                  <a:solidFill>
                    <a:schemeClr val="bg1"/>
                  </a:solidFill>
                </a:rPr>
                <a:t> Interface</a:t>
              </a: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6BD09229-5173-47EE-8B88-0544FFCBB24D}"/>
                </a:ext>
              </a:extLst>
            </p:cNvPr>
            <p:cNvSpPr txBox="1"/>
            <p:nvPr/>
          </p:nvSpPr>
          <p:spPr>
            <a:xfrm>
              <a:off x="5336017" y="1285423"/>
              <a:ext cx="16966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Adidas Unity"/>
                  <a:cs typeface="Calibri" panose="020F0502020204030204" pitchFamily="34" charset="0"/>
                </a:rPr>
                <a:t>Viral Load Cascade</a:t>
              </a:r>
              <a:endParaRPr lang="en-US" sz="1400" b="1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5175091-2573-4B95-AEA9-9AD40407C61B}"/>
              </a:ext>
            </a:extLst>
          </p:cNvPr>
          <p:cNvGrpSpPr/>
          <p:nvPr/>
        </p:nvGrpSpPr>
        <p:grpSpPr>
          <a:xfrm>
            <a:off x="576504" y="3470471"/>
            <a:ext cx="7933841" cy="2648350"/>
            <a:chOff x="527429" y="2847025"/>
            <a:chExt cx="7933841" cy="2648350"/>
          </a:xfrm>
        </p:grpSpPr>
        <p:sp>
          <p:nvSpPr>
            <p:cNvPr id="43" name="TextBox 42"/>
            <p:cNvSpPr txBox="1"/>
            <p:nvPr/>
          </p:nvSpPr>
          <p:spPr>
            <a:xfrm>
              <a:off x="527429" y="4459843"/>
              <a:ext cx="345782" cy="403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75" dirty="0">
                  <a:solidFill>
                    <a:schemeClr val="bg1"/>
                  </a:solidFill>
                </a:rPr>
                <a:t>May 2018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299247" y="4468726"/>
              <a:ext cx="345782" cy="403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75" dirty="0">
                  <a:solidFill>
                    <a:schemeClr val="bg1"/>
                  </a:solidFill>
                </a:rPr>
                <a:t>Aug 2018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407575" y="4471385"/>
              <a:ext cx="345782" cy="403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75" dirty="0">
                  <a:solidFill>
                    <a:schemeClr val="bg1"/>
                  </a:solidFill>
                </a:rPr>
                <a:t>Aug</a:t>
              </a:r>
            </a:p>
            <a:p>
              <a:pPr algn="ctr"/>
              <a:r>
                <a:rPr lang="en-US" sz="675" dirty="0">
                  <a:solidFill>
                    <a:schemeClr val="bg1"/>
                  </a:solidFill>
                </a:rPr>
                <a:t>2018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9F1F4966-4499-423A-8604-3897D2EEF948}"/>
                </a:ext>
              </a:extLst>
            </p:cNvPr>
            <p:cNvSpPr/>
            <p:nvPr/>
          </p:nvSpPr>
          <p:spPr>
            <a:xfrm>
              <a:off x="776590" y="2847025"/>
              <a:ext cx="7684680" cy="2409515"/>
            </a:xfrm>
            <a:prstGeom prst="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 dirty="0">
                <a:latin typeface="Candara" panose="020E0502030303020204" pitchFamily="34" charset="0"/>
              </a:endParaRPr>
            </a:p>
          </p:txBody>
        </p:sp>
        <p:sp>
          <p:nvSpPr>
            <p:cNvPr id="150" name="Freeform 41">
              <a:extLst>
                <a:ext uri="{FF2B5EF4-FFF2-40B4-BE49-F238E27FC236}">
                  <a16:creationId xmlns:a16="http://schemas.microsoft.com/office/drawing/2014/main" id="{406FEEEC-0F97-46C2-A546-7B3851DACB7C}"/>
                </a:ext>
              </a:extLst>
            </p:cNvPr>
            <p:cNvSpPr/>
            <p:nvPr/>
          </p:nvSpPr>
          <p:spPr>
            <a:xfrm>
              <a:off x="998443" y="3694397"/>
              <a:ext cx="970607" cy="745564"/>
            </a:xfrm>
            <a:custGeom>
              <a:avLst/>
              <a:gdLst>
                <a:gd name="connsiteX0" fmla="*/ 0 w 673688"/>
                <a:gd name="connsiteY0" fmla="*/ 67369 h 745564"/>
                <a:gd name="connsiteX1" fmla="*/ 67369 w 673688"/>
                <a:gd name="connsiteY1" fmla="*/ 0 h 745564"/>
                <a:gd name="connsiteX2" fmla="*/ 606319 w 673688"/>
                <a:gd name="connsiteY2" fmla="*/ 0 h 745564"/>
                <a:gd name="connsiteX3" fmla="*/ 673688 w 673688"/>
                <a:gd name="connsiteY3" fmla="*/ 67369 h 745564"/>
                <a:gd name="connsiteX4" fmla="*/ 673688 w 673688"/>
                <a:gd name="connsiteY4" fmla="*/ 678195 h 745564"/>
                <a:gd name="connsiteX5" fmla="*/ 606319 w 673688"/>
                <a:gd name="connsiteY5" fmla="*/ 745564 h 745564"/>
                <a:gd name="connsiteX6" fmla="*/ 67369 w 673688"/>
                <a:gd name="connsiteY6" fmla="*/ 745564 h 745564"/>
                <a:gd name="connsiteX7" fmla="*/ 0 w 673688"/>
                <a:gd name="connsiteY7" fmla="*/ 678195 h 745564"/>
                <a:gd name="connsiteX8" fmla="*/ 0 w 673688"/>
                <a:gd name="connsiteY8" fmla="*/ 67369 h 745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73688" h="745564">
                  <a:moveTo>
                    <a:pt x="0" y="67369"/>
                  </a:moveTo>
                  <a:cubicBezTo>
                    <a:pt x="0" y="30162"/>
                    <a:pt x="30162" y="0"/>
                    <a:pt x="67369" y="0"/>
                  </a:cubicBezTo>
                  <a:lnTo>
                    <a:pt x="606319" y="0"/>
                  </a:lnTo>
                  <a:cubicBezTo>
                    <a:pt x="643526" y="0"/>
                    <a:pt x="673688" y="30162"/>
                    <a:pt x="673688" y="67369"/>
                  </a:cubicBezTo>
                  <a:lnTo>
                    <a:pt x="673688" y="678195"/>
                  </a:lnTo>
                  <a:cubicBezTo>
                    <a:pt x="673688" y="715402"/>
                    <a:pt x="643526" y="745564"/>
                    <a:pt x="606319" y="745564"/>
                  </a:cubicBezTo>
                  <a:lnTo>
                    <a:pt x="67369" y="745564"/>
                  </a:lnTo>
                  <a:cubicBezTo>
                    <a:pt x="30162" y="745564"/>
                    <a:pt x="0" y="715402"/>
                    <a:pt x="0" y="678195"/>
                  </a:cubicBezTo>
                  <a:lnTo>
                    <a:pt x="0" y="67369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452" tIns="65452" rIns="65452" bIns="6545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dirty="0">
                  <a:latin typeface="Candara" panose="020E0502030303020204" pitchFamily="34" charset="0"/>
                </a:rPr>
                <a:t>Introductory Webinar</a:t>
              </a:r>
            </a:p>
          </p:txBody>
        </p:sp>
        <p:sp>
          <p:nvSpPr>
            <p:cNvPr id="151" name="Freeform 42">
              <a:extLst>
                <a:ext uri="{FF2B5EF4-FFF2-40B4-BE49-F238E27FC236}">
                  <a16:creationId xmlns:a16="http://schemas.microsoft.com/office/drawing/2014/main" id="{6E4302EA-0A4A-4D10-973F-85B74909AEEE}"/>
                </a:ext>
              </a:extLst>
            </p:cNvPr>
            <p:cNvSpPr/>
            <p:nvPr/>
          </p:nvSpPr>
          <p:spPr>
            <a:xfrm>
              <a:off x="2010544" y="3912789"/>
              <a:ext cx="332514" cy="294368"/>
            </a:xfrm>
            <a:custGeom>
              <a:avLst/>
              <a:gdLst>
                <a:gd name="connsiteX0" fmla="*/ 0 w 332514"/>
                <a:gd name="connsiteY0" fmla="*/ 58874 h 294368"/>
                <a:gd name="connsiteX1" fmla="*/ 185330 w 332514"/>
                <a:gd name="connsiteY1" fmla="*/ 58874 h 294368"/>
                <a:gd name="connsiteX2" fmla="*/ 185330 w 332514"/>
                <a:gd name="connsiteY2" fmla="*/ 0 h 294368"/>
                <a:gd name="connsiteX3" fmla="*/ 332514 w 332514"/>
                <a:gd name="connsiteY3" fmla="*/ 147184 h 294368"/>
                <a:gd name="connsiteX4" fmla="*/ 185330 w 332514"/>
                <a:gd name="connsiteY4" fmla="*/ 294368 h 294368"/>
                <a:gd name="connsiteX5" fmla="*/ 185330 w 332514"/>
                <a:gd name="connsiteY5" fmla="*/ 235494 h 294368"/>
                <a:gd name="connsiteX6" fmla="*/ 0 w 332514"/>
                <a:gd name="connsiteY6" fmla="*/ 235494 h 294368"/>
                <a:gd name="connsiteX7" fmla="*/ 0 w 332514"/>
                <a:gd name="connsiteY7" fmla="*/ 58874 h 294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2514" h="294368">
                  <a:moveTo>
                    <a:pt x="0" y="58874"/>
                  </a:moveTo>
                  <a:lnTo>
                    <a:pt x="185330" y="58874"/>
                  </a:lnTo>
                  <a:lnTo>
                    <a:pt x="185330" y="0"/>
                  </a:lnTo>
                  <a:lnTo>
                    <a:pt x="332514" y="147184"/>
                  </a:lnTo>
                  <a:lnTo>
                    <a:pt x="185330" y="294368"/>
                  </a:lnTo>
                  <a:lnTo>
                    <a:pt x="185330" y="235494"/>
                  </a:lnTo>
                  <a:lnTo>
                    <a:pt x="0" y="235494"/>
                  </a:lnTo>
                  <a:lnTo>
                    <a:pt x="0" y="58874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8874" rIns="88310" bIns="58874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 dirty="0">
                <a:latin typeface="Candara" panose="020E0502030303020204" pitchFamily="34" charset="0"/>
              </a:endParaRPr>
            </a:p>
          </p:txBody>
        </p:sp>
        <p:sp>
          <p:nvSpPr>
            <p:cNvPr id="152" name="Freeform 43">
              <a:extLst>
                <a:ext uri="{FF2B5EF4-FFF2-40B4-BE49-F238E27FC236}">
                  <a16:creationId xmlns:a16="http://schemas.microsoft.com/office/drawing/2014/main" id="{36B3591C-56AA-4F83-B82E-8AEAB29B9FCA}"/>
                </a:ext>
              </a:extLst>
            </p:cNvPr>
            <p:cNvSpPr/>
            <p:nvPr/>
          </p:nvSpPr>
          <p:spPr>
            <a:xfrm>
              <a:off x="2344394" y="3687580"/>
              <a:ext cx="851733" cy="745564"/>
            </a:xfrm>
            <a:custGeom>
              <a:avLst/>
              <a:gdLst>
                <a:gd name="connsiteX0" fmla="*/ 0 w 851733"/>
                <a:gd name="connsiteY0" fmla="*/ 74556 h 745564"/>
                <a:gd name="connsiteX1" fmla="*/ 74556 w 851733"/>
                <a:gd name="connsiteY1" fmla="*/ 0 h 745564"/>
                <a:gd name="connsiteX2" fmla="*/ 777177 w 851733"/>
                <a:gd name="connsiteY2" fmla="*/ 0 h 745564"/>
                <a:gd name="connsiteX3" fmla="*/ 851733 w 851733"/>
                <a:gd name="connsiteY3" fmla="*/ 74556 h 745564"/>
                <a:gd name="connsiteX4" fmla="*/ 851733 w 851733"/>
                <a:gd name="connsiteY4" fmla="*/ 671008 h 745564"/>
                <a:gd name="connsiteX5" fmla="*/ 777177 w 851733"/>
                <a:gd name="connsiteY5" fmla="*/ 745564 h 745564"/>
                <a:gd name="connsiteX6" fmla="*/ 74556 w 851733"/>
                <a:gd name="connsiteY6" fmla="*/ 745564 h 745564"/>
                <a:gd name="connsiteX7" fmla="*/ 0 w 851733"/>
                <a:gd name="connsiteY7" fmla="*/ 671008 h 745564"/>
                <a:gd name="connsiteX8" fmla="*/ 0 w 851733"/>
                <a:gd name="connsiteY8" fmla="*/ 74556 h 745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51733" h="745564">
                  <a:moveTo>
                    <a:pt x="0" y="74556"/>
                  </a:moveTo>
                  <a:cubicBezTo>
                    <a:pt x="0" y="33380"/>
                    <a:pt x="33380" y="0"/>
                    <a:pt x="74556" y="0"/>
                  </a:cubicBezTo>
                  <a:lnTo>
                    <a:pt x="777177" y="0"/>
                  </a:lnTo>
                  <a:cubicBezTo>
                    <a:pt x="818353" y="0"/>
                    <a:pt x="851733" y="33380"/>
                    <a:pt x="851733" y="74556"/>
                  </a:cubicBezTo>
                  <a:lnTo>
                    <a:pt x="851733" y="671008"/>
                  </a:lnTo>
                  <a:cubicBezTo>
                    <a:pt x="851733" y="712184"/>
                    <a:pt x="818353" y="745564"/>
                    <a:pt x="777177" y="745564"/>
                  </a:cubicBezTo>
                  <a:lnTo>
                    <a:pt x="74556" y="745564"/>
                  </a:lnTo>
                  <a:cubicBezTo>
                    <a:pt x="33380" y="745564"/>
                    <a:pt x="0" y="712184"/>
                    <a:pt x="0" y="671008"/>
                  </a:cubicBezTo>
                  <a:lnTo>
                    <a:pt x="0" y="74556"/>
                  </a:lnTo>
                  <a:close/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7557" tIns="67557" rIns="67557" bIns="67557" numCol="1" spcCol="1270" anchor="ctr" anchorCtr="0">
              <a:noAutofit/>
            </a:bodyPr>
            <a:lstStyle/>
            <a:p>
              <a:pPr lvl="0" algn="ctr" defTabSz="533400" rtl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200" b="1" kern="1200" dirty="0">
                  <a:latin typeface="Candara" panose="020E0502030303020204" pitchFamily="34" charset="0"/>
                </a:rPr>
                <a:t>Smart Start </a:t>
              </a:r>
            </a:p>
            <a:p>
              <a:pPr lvl="0" algn="ctr" defTabSz="533400" rtl="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200" b="1" kern="1200" dirty="0">
                  <a:latin typeface="Candara" panose="020E0502030303020204" pitchFamily="34" charset="0"/>
                </a:rPr>
                <a:t>(on site)</a:t>
              </a:r>
            </a:p>
          </p:txBody>
        </p:sp>
        <p:sp>
          <p:nvSpPr>
            <p:cNvPr id="154" name="Freeform 45">
              <a:extLst>
                <a:ext uri="{FF2B5EF4-FFF2-40B4-BE49-F238E27FC236}">
                  <a16:creationId xmlns:a16="http://schemas.microsoft.com/office/drawing/2014/main" id="{D3058AFC-9112-4188-A30E-5325356E88CA}"/>
                </a:ext>
              </a:extLst>
            </p:cNvPr>
            <p:cNvSpPr/>
            <p:nvPr/>
          </p:nvSpPr>
          <p:spPr>
            <a:xfrm>
              <a:off x="3562050" y="3694397"/>
              <a:ext cx="872610" cy="745564"/>
            </a:xfrm>
            <a:custGeom>
              <a:avLst/>
              <a:gdLst>
                <a:gd name="connsiteX0" fmla="*/ 0 w 667587"/>
                <a:gd name="connsiteY0" fmla="*/ 66759 h 745564"/>
                <a:gd name="connsiteX1" fmla="*/ 66759 w 667587"/>
                <a:gd name="connsiteY1" fmla="*/ 0 h 745564"/>
                <a:gd name="connsiteX2" fmla="*/ 600828 w 667587"/>
                <a:gd name="connsiteY2" fmla="*/ 0 h 745564"/>
                <a:gd name="connsiteX3" fmla="*/ 667587 w 667587"/>
                <a:gd name="connsiteY3" fmla="*/ 66759 h 745564"/>
                <a:gd name="connsiteX4" fmla="*/ 667587 w 667587"/>
                <a:gd name="connsiteY4" fmla="*/ 678805 h 745564"/>
                <a:gd name="connsiteX5" fmla="*/ 600828 w 667587"/>
                <a:gd name="connsiteY5" fmla="*/ 745564 h 745564"/>
                <a:gd name="connsiteX6" fmla="*/ 66759 w 667587"/>
                <a:gd name="connsiteY6" fmla="*/ 745564 h 745564"/>
                <a:gd name="connsiteX7" fmla="*/ 0 w 667587"/>
                <a:gd name="connsiteY7" fmla="*/ 678805 h 745564"/>
                <a:gd name="connsiteX8" fmla="*/ 0 w 667587"/>
                <a:gd name="connsiteY8" fmla="*/ 66759 h 745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7587" h="745564">
                  <a:moveTo>
                    <a:pt x="0" y="66759"/>
                  </a:moveTo>
                  <a:cubicBezTo>
                    <a:pt x="0" y="29889"/>
                    <a:pt x="29889" y="0"/>
                    <a:pt x="66759" y="0"/>
                  </a:cubicBezTo>
                  <a:lnTo>
                    <a:pt x="600828" y="0"/>
                  </a:lnTo>
                  <a:cubicBezTo>
                    <a:pt x="637698" y="0"/>
                    <a:pt x="667587" y="29889"/>
                    <a:pt x="667587" y="66759"/>
                  </a:cubicBezTo>
                  <a:lnTo>
                    <a:pt x="667587" y="678805"/>
                  </a:lnTo>
                  <a:cubicBezTo>
                    <a:pt x="667587" y="715675"/>
                    <a:pt x="637698" y="745564"/>
                    <a:pt x="600828" y="745564"/>
                  </a:cubicBezTo>
                  <a:lnTo>
                    <a:pt x="66759" y="745564"/>
                  </a:lnTo>
                  <a:cubicBezTo>
                    <a:pt x="29889" y="745564"/>
                    <a:pt x="0" y="715675"/>
                    <a:pt x="0" y="678805"/>
                  </a:cubicBezTo>
                  <a:lnTo>
                    <a:pt x="0" y="66759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273" tIns="65273" rIns="65273" bIns="65273" numCol="1" spcCol="1270" anchor="ctr" anchorCtr="0">
              <a:noAutofit/>
            </a:bodyPr>
            <a:lstStyle/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>
                  <a:latin typeface="Candara" panose="020E0502030303020204" pitchFamily="34" charset="0"/>
                </a:rPr>
                <a:t>Learning Session I</a:t>
              </a:r>
            </a:p>
          </p:txBody>
        </p:sp>
        <p:sp>
          <p:nvSpPr>
            <p:cNvPr id="156" name="Freeform 47">
              <a:extLst>
                <a:ext uri="{FF2B5EF4-FFF2-40B4-BE49-F238E27FC236}">
                  <a16:creationId xmlns:a16="http://schemas.microsoft.com/office/drawing/2014/main" id="{BC06F7FE-9F60-4211-B879-65462B9FE257}"/>
                </a:ext>
              </a:extLst>
            </p:cNvPr>
            <p:cNvSpPr/>
            <p:nvPr/>
          </p:nvSpPr>
          <p:spPr>
            <a:xfrm>
              <a:off x="4831877" y="3687191"/>
              <a:ext cx="836551" cy="745564"/>
            </a:xfrm>
            <a:custGeom>
              <a:avLst/>
              <a:gdLst>
                <a:gd name="connsiteX0" fmla="*/ 0 w 667587"/>
                <a:gd name="connsiteY0" fmla="*/ 66759 h 745564"/>
                <a:gd name="connsiteX1" fmla="*/ 66759 w 667587"/>
                <a:gd name="connsiteY1" fmla="*/ 0 h 745564"/>
                <a:gd name="connsiteX2" fmla="*/ 600828 w 667587"/>
                <a:gd name="connsiteY2" fmla="*/ 0 h 745564"/>
                <a:gd name="connsiteX3" fmla="*/ 667587 w 667587"/>
                <a:gd name="connsiteY3" fmla="*/ 66759 h 745564"/>
                <a:gd name="connsiteX4" fmla="*/ 667587 w 667587"/>
                <a:gd name="connsiteY4" fmla="*/ 678805 h 745564"/>
                <a:gd name="connsiteX5" fmla="*/ 600828 w 667587"/>
                <a:gd name="connsiteY5" fmla="*/ 745564 h 745564"/>
                <a:gd name="connsiteX6" fmla="*/ 66759 w 667587"/>
                <a:gd name="connsiteY6" fmla="*/ 745564 h 745564"/>
                <a:gd name="connsiteX7" fmla="*/ 0 w 667587"/>
                <a:gd name="connsiteY7" fmla="*/ 678805 h 745564"/>
                <a:gd name="connsiteX8" fmla="*/ 0 w 667587"/>
                <a:gd name="connsiteY8" fmla="*/ 66759 h 745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7587" h="745564">
                  <a:moveTo>
                    <a:pt x="0" y="66759"/>
                  </a:moveTo>
                  <a:cubicBezTo>
                    <a:pt x="0" y="29889"/>
                    <a:pt x="29889" y="0"/>
                    <a:pt x="66759" y="0"/>
                  </a:cubicBezTo>
                  <a:lnTo>
                    <a:pt x="600828" y="0"/>
                  </a:lnTo>
                  <a:cubicBezTo>
                    <a:pt x="637698" y="0"/>
                    <a:pt x="667587" y="29889"/>
                    <a:pt x="667587" y="66759"/>
                  </a:cubicBezTo>
                  <a:lnTo>
                    <a:pt x="667587" y="678805"/>
                  </a:lnTo>
                  <a:cubicBezTo>
                    <a:pt x="667587" y="715675"/>
                    <a:pt x="637698" y="745564"/>
                    <a:pt x="600828" y="745564"/>
                  </a:cubicBezTo>
                  <a:lnTo>
                    <a:pt x="66759" y="745564"/>
                  </a:lnTo>
                  <a:cubicBezTo>
                    <a:pt x="29889" y="745564"/>
                    <a:pt x="0" y="715675"/>
                    <a:pt x="0" y="678805"/>
                  </a:cubicBezTo>
                  <a:lnTo>
                    <a:pt x="0" y="66759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273" tIns="65273" rIns="65273" bIns="65273" numCol="1" spcCol="1270" anchor="ctr" anchorCtr="0">
              <a:noAutofit/>
            </a:bodyPr>
            <a:lstStyle/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>
                  <a:latin typeface="Candara" panose="020E0502030303020204" pitchFamily="34" charset="0"/>
                </a:rPr>
                <a:t>Learning Session II</a:t>
              </a:r>
            </a:p>
          </p:txBody>
        </p:sp>
        <p:sp>
          <p:nvSpPr>
            <p:cNvPr id="158" name="Freeform 49">
              <a:extLst>
                <a:ext uri="{FF2B5EF4-FFF2-40B4-BE49-F238E27FC236}">
                  <a16:creationId xmlns:a16="http://schemas.microsoft.com/office/drawing/2014/main" id="{B4AF54D5-A788-474F-A40A-AE1F342338BF}"/>
                </a:ext>
              </a:extLst>
            </p:cNvPr>
            <p:cNvSpPr/>
            <p:nvPr/>
          </p:nvSpPr>
          <p:spPr>
            <a:xfrm>
              <a:off x="6098745" y="3702449"/>
              <a:ext cx="836551" cy="745564"/>
            </a:xfrm>
            <a:custGeom>
              <a:avLst/>
              <a:gdLst>
                <a:gd name="connsiteX0" fmla="*/ 0 w 667587"/>
                <a:gd name="connsiteY0" fmla="*/ 66759 h 745564"/>
                <a:gd name="connsiteX1" fmla="*/ 66759 w 667587"/>
                <a:gd name="connsiteY1" fmla="*/ 0 h 745564"/>
                <a:gd name="connsiteX2" fmla="*/ 600828 w 667587"/>
                <a:gd name="connsiteY2" fmla="*/ 0 h 745564"/>
                <a:gd name="connsiteX3" fmla="*/ 667587 w 667587"/>
                <a:gd name="connsiteY3" fmla="*/ 66759 h 745564"/>
                <a:gd name="connsiteX4" fmla="*/ 667587 w 667587"/>
                <a:gd name="connsiteY4" fmla="*/ 678805 h 745564"/>
                <a:gd name="connsiteX5" fmla="*/ 600828 w 667587"/>
                <a:gd name="connsiteY5" fmla="*/ 745564 h 745564"/>
                <a:gd name="connsiteX6" fmla="*/ 66759 w 667587"/>
                <a:gd name="connsiteY6" fmla="*/ 745564 h 745564"/>
                <a:gd name="connsiteX7" fmla="*/ 0 w 667587"/>
                <a:gd name="connsiteY7" fmla="*/ 678805 h 745564"/>
                <a:gd name="connsiteX8" fmla="*/ 0 w 667587"/>
                <a:gd name="connsiteY8" fmla="*/ 66759 h 745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7587" h="745564">
                  <a:moveTo>
                    <a:pt x="0" y="66759"/>
                  </a:moveTo>
                  <a:cubicBezTo>
                    <a:pt x="0" y="29889"/>
                    <a:pt x="29889" y="0"/>
                    <a:pt x="66759" y="0"/>
                  </a:cubicBezTo>
                  <a:lnTo>
                    <a:pt x="600828" y="0"/>
                  </a:lnTo>
                  <a:cubicBezTo>
                    <a:pt x="637698" y="0"/>
                    <a:pt x="667587" y="29889"/>
                    <a:pt x="667587" y="66759"/>
                  </a:cubicBezTo>
                  <a:lnTo>
                    <a:pt x="667587" y="678805"/>
                  </a:lnTo>
                  <a:cubicBezTo>
                    <a:pt x="667587" y="715675"/>
                    <a:pt x="637698" y="745564"/>
                    <a:pt x="600828" y="745564"/>
                  </a:cubicBezTo>
                  <a:lnTo>
                    <a:pt x="66759" y="745564"/>
                  </a:lnTo>
                  <a:cubicBezTo>
                    <a:pt x="29889" y="745564"/>
                    <a:pt x="0" y="715675"/>
                    <a:pt x="0" y="678805"/>
                  </a:cubicBezTo>
                  <a:lnTo>
                    <a:pt x="0" y="66759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5273" tIns="65273" rIns="65273" bIns="65273" numCol="1" spcCol="1270" anchor="ctr" anchorCtr="0">
              <a:noAutofit/>
            </a:bodyPr>
            <a:lstStyle/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>
                  <a:latin typeface="Candara" panose="020E0502030303020204" pitchFamily="34" charset="0"/>
                </a:rPr>
                <a:t>Learning Session III</a:t>
              </a:r>
            </a:p>
          </p:txBody>
        </p:sp>
        <p:sp>
          <p:nvSpPr>
            <p:cNvPr id="160" name="Freeform 51">
              <a:extLst>
                <a:ext uri="{FF2B5EF4-FFF2-40B4-BE49-F238E27FC236}">
                  <a16:creationId xmlns:a16="http://schemas.microsoft.com/office/drawing/2014/main" id="{AB462DA3-3B0D-40A6-8631-B12737CCEF26}"/>
                </a:ext>
              </a:extLst>
            </p:cNvPr>
            <p:cNvSpPr/>
            <p:nvPr/>
          </p:nvSpPr>
          <p:spPr>
            <a:xfrm>
              <a:off x="7513464" y="3706229"/>
              <a:ext cx="746852" cy="745564"/>
            </a:xfrm>
            <a:custGeom>
              <a:avLst/>
              <a:gdLst>
                <a:gd name="connsiteX0" fmla="*/ 0 w 746852"/>
                <a:gd name="connsiteY0" fmla="*/ 74556 h 745564"/>
                <a:gd name="connsiteX1" fmla="*/ 74556 w 746852"/>
                <a:gd name="connsiteY1" fmla="*/ 0 h 745564"/>
                <a:gd name="connsiteX2" fmla="*/ 672296 w 746852"/>
                <a:gd name="connsiteY2" fmla="*/ 0 h 745564"/>
                <a:gd name="connsiteX3" fmla="*/ 746852 w 746852"/>
                <a:gd name="connsiteY3" fmla="*/ 74556 h 745564"/>
                <a:gd name="connsiteX4" fmla="*/ 746852 w 746852"/>
                <a:gd name="connsiteY4" fmla="*/ 671008 h 745564"/>
                <a:gd name="connsiteX5" fmla="*/ 672296 w 746852"/>
                <a:gd name="connsiteY5" fmla="*/ 745564 h 745564"/>
                <a:gd name="connsiteX6" fmla="*/ 74556 w 746852"/>
                <a:gd name="connsiteY6" fmla="*/ 745564 h 745564"/>
                <a:gd name="connsiteX7" fmla="*/ 0 w 746852"/>
                <a:gd name="connsiteY7" fmla="*/ 671008 h 745564"/>
                <a:gd name="connsiteX8" fmla="*/ 0 w 746852"/>
                <a:gd name="connsiteY8" fmla="*/ 74556 h 745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46852" h="745564">
                  <a:moveTo>
                    <a:pt x="0" y="74556"/>
                  </a:moveTo>
                  <a:cubicBezTo>
                    <a:pt x="0" y="33380"/>
                    <a:pt x="33380" y="0"/>
                    <a:pt x="74556" y="0"/>
                  </a:cubicBezTo>
                  <a:lnTo>
                    <a:pt x="672296" y="0"/>
                  </a:lnTo>
                  <a:cubicBezTo>
                    <a:pt x="713472" y="0"/>
                    <a:pt x="746852" y="33380"/>
                    <a:pt x="746852" y="74556"/>
                  </a:cubicBezTo>
                  <a:lnTo>
                    <a:pt x="746852" y="671008"/>
                  </a:lnTo>
                  <a:cubicBezTo>
                    <a:pt x="746852" y="712184"/>
                    <a:pt x="713472" y="745564"/>
                    <a:pt x="672296" y="745564"/>
                  </a:cubicBezTo>
                  <a:lnTo>
                    <a:pt x="74556" y="745564"/>
                  </a:lnTo>
                  <a:cubicBezTo>
                    <a:pt x="33380" y="745564"/>
                    <a:pt x="0" y="712184"/>
                    <a:pt x="0" y="671008"/>
                  </a:cubicBezTo>
                  <a:lnTo>
                    <a:pt x="0" y="74556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7557" tIns="67557" rIns="67557" bIns="67557" numCol="1" spcCol="1270" anchor="ctr" anchorCtr="0">
              <a:noAutofit/>
            </a:bodyPr>
            <a:lstStyle/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>
                  <a:latin typeface="Candara" panose="020E0502030303020204" pitchFamily="34" charset="0"/>
                </a:rPr>
                <a:t>Harvest Meeting</a:t>
              </a:r>
            </a:p>
          </p:txBody>
        </p: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027547DF-94D2-481C-9221-96BE2505E586}"/>
                </a:ext>
              </a:extLst>
            </p:cNvPr>
            <p:cNvGrpSpPr/>
            <p:nvPr/>
          </p:nvGrpSpPr>
          <p:grpSpPr>
            <a:xfrm>
              <a:off x="3846402" y="4268898"/>
              <a:ext cx="3824169" cy="1226477"/>
              <a:chOff x="1570151" y="5015813"/>
              <a:chExt cx="3824169" cy="1226477"/>
            </a:xfrm>
          </p:grpSpPr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0A39C79C-C80C-4F6B-BC89-A024ECE39383}"/>
                  </a:ext>
                </a:extLst>
              </p:cNvPr>
              <p:cNvGrpSpPr/>
              <p:nvPr/>
            </p:nvGrpSpPr>
            <p:grpSpPr>
              <a:xfrm>
                <a:off x="1570151" y="5015813"/>
                <a:ext cx="3824169" cy="1226477"/>
                <a:chOff x="1578703" y="5002739"/>
                <a:chExt cx="1352163" cy="1226477"/>
              </a:xfrm>
              <a:solidFill>
                <a:srgbClr val="FFFF00"/>
              </a:solidFill>
            </p:grpSpPr>
            <p:graphicFrame>
              <p:nvGraphicFramePr>
                <p:cNvPr id="166" name="Diagram 165">
                  <a:extLst>
                    <a:ext uri="{FF2B5EF4-FFF2-40B4-BE49-F238E27FC236}">
                      <a16:creationId xmlns:a16="http://schemas.microsoft.com/office/drawing/2014/main" id="{02057F97-9F6E-42BE-989E-B84F9D19D811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2309057730"/>
                    </p:ext>
                  </p:extLst>
                </p:nvPr>
              </p:nvGraphicFramePr>
              <p:xfrm>
                <a:off x="1578703" y="5006359"/>
                <a:ext cx="467692" cy="1200329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2" r:lo="rId3" r:qs="rId4" r:cs="rId5"/>
                </a:graphicData>
              </a:graphic>
            </p:graphicFrame>
            <p:graphicFrame>
              <p:nvGraphicFramePr>
                <p:cNvPr id="167" name="Diagram 166">
                  <a:extLst>
                    <a:ext uri="{FF2B5EF4-FFF2-40B4-BE49-F238E27FC236}">
                      <a16:creationId xmlns:a16="http://schemas.microsoft.com/office/drawing/2014/main" id="{8D7E94B1-3696-468B-905F-D6A8774E29F6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1559408306"/>
                    </p:ext>
                  </p:extLst>
                </p:nvPr>
              </p:nvGraphicFramePr>
              <p:xfrm>
                <a:off x="2024236" y="5002739"/>
                <a:ext cx="467692" cy="1200329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7" r:lo="rId8" r:qs="rId9" r:cs="rId10"/>
                </a:graphicData>
              </a:graphic>
            </p:graphicFrame>
            <p:graphicFrame>
              <p:nvGraphicFramePr>
                <p:cNvPr id="168" name="Diagram 167">
                  <a:extLst>
                    <a:ext uri="{FF2B5EF4-FFF2-40B4-BE49-F238E27FC236}">
                      <a16:creationId xmlns:a16="http://schemas.microsoft.com/office/drawing/2014/main" id="{4530F73C-C6AA-4BFE-92F0-18870DA3F236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2005301842"/>
                    </p:ext>
                  </p:extLst>
                </p:nvPr>
              </p:nvGraphicFramePr>
              <p:xfrm>
                <a:off x="2463174" y="5028887"/>
                <a:ext cx="467692" cy="1200329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12" r:lo="rId13" r:qs="rId14" r:cs="rId15"/>
                </a:graphicData>
              </a:graphic>
            </p:graphicFrame>
          </p:grp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6B0AC553-7CD3-4492-9D85-C18A1FB4E176}"/>
                  </a:ext>
                </a:extLst>
              </p:cNvPr>
              <p:cNvSpPr txBox="1"/>
              <p:nvPr/>
            </p:nvSpPr>
            <p:spPr>
              <a:xfrm>
                <a:off x="1770223" y="5443509"/>
                <a:ext cx="1082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>
                    <a:solidFill>
                      <a:schemeClr val="bg1"/>
                    </a:solidFill>
                    <a:latin typeface="Candara" panose="020E0502030303020204" pitchFamily="34" charset="0"/>
                  </a:rPr>
                  <a:t>Action Period</a:t>
                </a:r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9E783D3D-76C5-4BB2-BCA7-F6EAD495802A}"/>
                  </a:ext>
                </a:extLst>
              </p:cNvPr>
              <p:cNvSpPr txBox="1"/>
              <p:nvPr/>
            </p:nvSpPr>
            <p:spPr>
              <a:xfrm>
                <a:off x="3059327" y="5443509"/>
                <a:ext cx="1082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>
                    <a:solidFill>
                      <a:schemeClr val="bg1"/>
                    </a:solidFill>
                    <a:latin typeface="Candara" panose="020E0502030303020204" pitchFamily="34" charset="0"/>
                  </a:rPr>
                  <a:t>Action Period</a:t>
                </a:r>
              </a:p>
            </p:txBody>
          </p:sp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844B63B8-6AC8-4D58-84E5-691A37FD7BCC}"/>
                  </a:ext>
                </a:extLst>
              </p:cNvPr>
              <p:cNvSpPr txBox="1"/>
              <p:nvPr/>
            </p:nvSpPr>
            <p:spPr>
              <a:xfrm>
                <a:off x="4297903" y="5443509"/>
                <a:ext cx="1082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>
                    <a:solidFill>
                      <a:schemeClr val="bg1"/>
                    </a:solidFill>
                    <a:latin typeface="Candara" panose="020E0502030303020204" pitchFamily="34" charset="0"/>
                  </a:rPr>
                  <a:t>Action Period</a:t>
                </a:r>
              </a:p>
            </p:txBody>
          </p:sp>
        </p:grpSp>
        <p:sp>
          <p:nvSpPr>
            <p:cNvPr id="170" name="Freeform 42">
              <a:extLst>
                <a:ext uri="{FF2B5EF4-FFF2-40B4-BE49-F238E27FC236}">
                  <a16:creationId xmlns:a16="http://schemas.microsoft.com/office/drawing/2014/main" id="{66FEA167-E7B3-4500-AD83-A0EEF5FC9E0D}"/>
                </a:ext>
              </a:extLst>
            </p:cNvPr>
            <p:cNvSpPr/>
            <p:nvPr/>
          </p:nvSpPr>
          <p:spPr>
            <a:xfrm>
              <a:off x="7050245" y="3974530"/>
              <a:ext cx="332514" cy="294368"/>
            </a:xfrm>
            <a:custGeom>
              <a:avLst/>
              <a:gdLst>
                <a:gd name="connsiteX0" fmla="*/ 0 w 332514"/>
                <a:gd name="connsiteY0" fmla="*/ 58874 h 294368"/>
                <a:gd name="connsiteX1" fmla="*/ 185330 w 332514"/>
                <a:gd name="connsiteY1" fmla="*/ 58874 h 294368"/>
                <a:gd name="connsiteX2" fmla="*/ 185330 w 332514"/>
                <a:gd name="connsiteY2" fmla="*/ 0 h 294368"/>
                <a:gd name="connsiteX3" fmla="*/ 332514 w 332514"/>
                <a:gd name="connsiteY3" fmla="*/ 147184 h 294368"/>
                <a:gd name="connsiteX4" fmla="*/ 185330 w 332514"/>
                <a:gd name="connsiteY4" fmla="*/ 294368 h 294368"/>
                <a:gd name="connsiteX5" fmla="*/ 185330 w 332514"/>
                <a:gd name="connsiteY5" fmla="*/ 235494 h 294368"/>
                <a:gd name="connsiteX6" fmla="*/ 0 w 332514"/>
                <a:gd name="connsiteY6" fmla="*/ 235494 h 294368"/>
                <a:gd name="connsiteX7" fmla="*/ 0 w 332514"/>
                <a:gd name="connsiteY7" fmla="*/ 58874 h 294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2514" h="294368">
                  <a:moveTo>
                    <a:pt x="0" y="58874"/>
                  </a:moveTo>
                  <a:lnTo>
                    <a:pt x="185330" y="58874"/>
                  </a:lnTo>
                  <a:lnTo>
                    <a:pt x="185330" y="0"/>
                  </a:lnTo>
                  <a:lnTo>
                    <a:pt x="332514" y="147184"/>
                  </a:lnTo>
                  <a:lnTo>
                    <a:pt x="185330" y="294368"/>
                  </a:lnTo>
                  <a:lnTo>
                    <a:pt x="185330" y="235494"/>
                  </a:lnTo>
                  <a:lnTo>
                    <a:pt x="0" y="235494"/>
                  </a:lnTo>
                  <a:lnTo>
                    <a:pt x="0" y="58874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8874" rIns="88310" bIns="58874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 dirty="0">
                <a:latin typeface="Candara" panose="020E0502030303020204" pitchFamily="34" charset="0"/>
              </a:endParaRPr>
            </a:p>
          </p:txBody>
        </p:sp>
        <p:sp>
          <p:nvSpPr>
            <p:cNvPr id="171" name="Freeform 42">
              <a:extLst>
                <a:ext uri="{FF2B5EF4-FFF2-40B4-BE49-F238E27FC236}">
                  <a16:creationId xmlns:a16="http://schemas.microsoft.com/office/drawing/2014/main" id="{C6C99ADA-206E-40AE-B1D9-6AE975CA1804}"/>
                </a:ext>
              </a:extLst>
            </p:cNvPr>
            <p:cNvSpPr/>
            <p:nvPr/>
          </p:nvSpPr>
          <p:spPr>
            <a:xfrm>
              <a:off x="5733131" y="3952923"/>
              <a:ext cx="332514" cy="294368"/>
            </a:xfrm>
            <a:custGeom>
              <a:avLst/>
              <a:gdLst>
                <a:gd name="connsiteX0" fmla="*/ 0 w 332514"/>
                <a:gd name="connsiteY0" fmla="*/ 58874 h 294368"/>
                <a:gd name="connsiteX1" fmla="*/ 185330 w 332514"/>
                <a:gd name="connsiteY1" fmla="*/ 58874 h 294368"/>
                <a:gd name="connsiteX2" fmla="*/ 185330 w 332514"/>
                <a:gd name="connsiteY2" fmla="*/ 0 h 294368"/>
                <a:gd name="connsiteX3" fmla="*/ 332514 w 332514"/>
                <a:gd name="connsiteY3" fmla="*/ 147184 h 294368"/>
                <a:gd name="connsiteX4" fmla="*/ 185330 w 332514"/>
                <a:gd name="connsiteY4" fmla="*/ 294368 h 294368"/>
                <a:gd name="connsiteX5" fmla="*/ 185330 w 332514"/>
                <a:gd name="connsiteY5" fmla="*/ 235494 h 294368"/>
                <a:gd name="connsiteX6" fmla="*/ 0 w 332514"/>
                <a:gd name="connsiteY6" fmla="*/ 235494 h 294368"/>
                <a:gd name="connsiteX7" fmla="*/ 0 w 332514"/>
                <a:gd name="connsiteY7" fmla="*/ 58874 h 294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2514" h="294368">
                  <a:moveTo>
                    <a:pt x="0" y="58874"/>
                  </a:moveTo>
                  <a:lnTo>
                    <a:pt x="185330" y="58874"/>
                  </a:lnTo>
                  <a:lnTo>
                    <a:pt x="185330" y="0"/>
                  </a:lnTo>
                  <a:lnTo>
                    <a:pt x="332514" y="147184"/>
                  </a:lnTo>
                  <a:lnTo>
                    <a:pt x="185330" y="294368"/>
                  </a:lnTo>
                  <a:lnTo>
                    <a:pt x="185330" y="235494"/>
                  </a:lnTo>
                  <a:lnTo>
                    <a:pt x="0" y="235494"/>
                  </a:lnTo>
                  <a:lnTo>
                    <a:pt x="0" y="58874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8874" rIns="88310" bIns="58874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 dirty="0">
                <a:latin typeface="Candara" panose="020E0502030303020204" pitchFamily="34" charset="0"/>
              </a:endParaRPr>
            </a:p>
          </p:txBody>
        </p:sp>
        <p:sp>
          <p:nvSpPr>
            <p:cNvPr id="172" name="Freeform 42">
              <a:extLst>
                <a:ext uri="{FF2B5EF4-FFF2-40B4-BE49-F238E27FC236}">
                  <a16:creationId xmlns:a16="http://schemas.microsoft.com/office/drawing/2014/main" id="{1FF06E59-D7C0-4417-AC33-B25ECB1B4063}"/>
                </a:ext>
              </a:extLst>
            </p:cNvPr>
            <p:cNvSpPr/>
            <p:nvPr/>
          </p:nvSpPr>
          <p:spPr>
            <a:xfrm>
              <a:off x="4465278" y="3928047"/>
              <a:ext cx="332514" cy="294368"/>
            </a:xfrm>
            <a:custGeom>
              <a:avLst/>
              <a:gdLst>
                <a:gd name="connsiteX0" fmla="*/ 0 w 332514"/>
                <a:gd name="connsiteY0" fmla="*/ 58874 h 294368"/>
                <a:gd name="connsiteX1" fmla="*/ 185330 w 332514"/>
                <a:gd name="connsiteY1" fmla="*/ 58874 h 294368"/>
                <a:gd name="connsiteX2" fmla="*/ 185330 w 332514"/>
                <a:gd name="connsiteY2" fmla="*/ 0 h 294368"/>
                <a:gd name="connsiteX3" fmla="*/ 332514 w 332514"/>
                <a:gd name="connsiteY3" fmla="*/ 147184 h 294368"/>
                <a:gd name="connsiteX4" fmla="*/ 185330 w 332514"/>
                <a:gd name="connsiteY4" fmla="*/ 294368 h 294368"/>
                <a:gd name="connsiteX5" fmla="*/ 185330 w 332514"/>
                <a:gd name="connsiteY5" fmla="*/ 235494 h 294368"/>
                <a:gd name="connsiteX6" fmla="*/ 0 w 332514"/>
                <a:gd name="connsiteY6" fmla="*/ 235494 h 294368"/>
                <a:gd name="connsiteX7" fmla="*/ 0 w 332514"/>
                <a:gd name="connsiteY7" fmla="*/ 58874 h 294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2514" h="294368">
                  <a:moveTo>
                    <a:pt x="0" y="58874"/>
                  </a:moveTo>
                  <a:lnTo>
                    <a:pt x="185330" y="58874"/>
                  </a:lnTo>
                  <a:lnTo>
                    <a:pt x="185330" y="0"/>
                  </a:lnTo>
                  <a:lnTo>
                    <a:pt x="332514" y="147184"/>
                  </a:lnTo>
                  <a:lnTo>
                    <a:pt x="185330" y="294368"/>
                  </a:lnTo>
                  <a:lnTo>
                    <a:pt x="185330" y="235494"/>
                  </a:lnTo>
                  <a:lnTo>
                    <a:pt x="0" y="235494"/>
                  </a:lnTo>
                  <a:lnTo>
                    <a:pt x="0" y="58874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8874" rIns="88310" bIns="58874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 dirty="0">
                <a:latin typeface="Candara" panose="020E0502030303020204" pitchFamily="34" charset="0"/>
              </a:endParaRPr>
            </a:p>
          </p:txBody>
        </p:sp>
        <p:sp>
          <p:nvSpPr>
            <p:cNvPr id="173" name="Freeform 42">
              <a:extLst>
                <a:ext uri="{FF2B5EF4-FFF2-40B4-BE49-F238E27FC236}">
                  <a16:creationId xmlns:a16="http://schemas.microsoft.com/office/drawing/2014/main" id="{2EED7426-E37F-4E20-BB93-115B1CC039BE}"/>
                </a:ext>
              </a:extLst>
            </p:cNvPr>
            <p:cNvSpPr/>
            <p:nvPr/>
          </p:nvSpPr>
          <p:spPr>
            <a:xfrm>
              <a:off x="3228783" y="3928047"/>
              <a:ext cx="332514" cy="294368"/>
            </a:xfrm>
            <a:custGeom>
              <a:avLst/>
              <a:gdLst>
                <a:gd name="connsiteX0" fmla="*/ 0 w 332514"/>
                <a:gd name="connsiteY0" fmla="*/ 58874 h 294368"/>
                <a:gd name="connsiteX1" fmla="*/ 185330 w 332514"/>
                <a:gd name="connsiteY1" fmla="*/ 58874 h 294368"/>
                <a:gd name="connsiteX2" fmla="*/ 185330 w 332514"/>
                <a:gd name="connsiteY2" fmla="*/ 0 h 294368"/>
                <a:gd name="connsiteX3" fmla="*/ 332514 w 332514"/>
                <a:gd name="connsiteY3" fmla="*/ 147184 h 294368"/>
                <a:gd name="connsiteX4" fmla="*/ 185330 w 332514"/>
                <a:gd name="connsiteY4" fmla="*/ 294368 h 294368"/>
                <a:gd name="connsiteX5" fmla="*/ 185330 w 332514"/>
                <a:gd name="connsiteY5" fmla="*/ 235494 h 294368"/>
                <a:gd name="connsiteX6" fmla="*/ 0 w 332514"/>
                <a:gd name="connsiteY6" fmla="*/ 235494 h 294368"/>
                <a:gd name="connsiteX7" fmla="*/ 0 w 332514"/>
                <a:gd name="connsiteY7" fmla="*/ 58874 h 294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2514" h="294368">
                  <a:moveTo>
                    <a:pt x="0" y="58874"/>
                  </a:moveTo>
                  <a:lnTo>
                    <a:pt x="185330" y="58874"/>
                  </a:lnTo>
                  <a:lnTo>
                    <a:pt x="185330" y="0"/>
                  </a:lnTo>
                  <a:lnTo>
                    <a:pt x="332514" y="147184"/>
                  </a:lnTo>
                  <a:lnTo>
                    <a:pt x="185330" y="294368"/>
                  </a:lnTo>
                  <a:lnTo>
                    <a:pt x="185330" y="235494"/>
                  </a:lnTo>
                  <a:lnTo>
                    <a:pt x="0" y="235494"/>
                  </a:lnTo>
                  <a:lnTo>
                    <a:pt x="0" y="58874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58874" rIns="88310" bIns="58874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kern="1200" dirty="0">
                <a:latin typeface="Candara" panose="020E0502030303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469B774-9721-4C67-9F45-0455D596FA65}"/>
                </a:ext>
              </a:extLst>
            </p:cNvPr>
            <p:cNvSpPr txBox="1"/>
            <p:nvPr/>
          </p:nvSpPr>
          <p:spPr>
            <a:xfrm>
              <a:off x="2269192" y="3108121"/>
              <a:ext cx="45544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Zimbabwe Implementation Process (October 2019 – December 2020)</a:t>
              </a:r>
            </a:p>
          </p:txBody>
        </p:sp>
      </p:grpSp>
      <p:sp>
        <p:nvSpPr>
          <p:cNvPr id="174" name="Title 1">
            <a:extLst>
              <a:ext uri="{FF2B5EF4-FFF2-40B4-BE49-F238E27FC236}">
                <a16:creationId xmlns:a16="http://schemas.microsoft.com/office/drawing/2014/main" id="{8239AFFE-87A2-46A4-90E8-B22F52D80329}"/>
              </a:ext>
            </a:extLst>
          </p:cNvPr>
          <p:cNvSpPr txBox="1">
            <a:spLocks/>
          </p:cNvSpPr>
          <p:nvPr/>
        </p:nvSpPr>
        <p:spPr>
          <a:xfrm>
            <a:off x="1919758" y="5577056"/>
            <a:ext cx="5304484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LARCcqi.org</a:t>
            </a:r>
          </a:p>
        </p:txBody>
      </p:sp>
      <p:pic>
        <p:nvPicPr>
          <p:cNvPr id="37" name="Picture 36" descr="A close up of a logo&#10;&#10;Description automatically generated">
            <a:extLst>
              <a:ext uri="{FF2B5EF4-FFF2-40B4-BE49-F238E27FC236}">
                <a16:creationId xmlns:a16="http://schemas.microsoft.com/office/drawing/2014/main" id="{D7DF840A-29DB-469E-9C9B-AFDC640BCC5B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637" y="6025513"/>
            <a:ext cx="872490" cy="838200"/>
          </a:xfrm>
          <a:prstGeom prst="rect">
            <a:avLst/>
          </a:prstGeom>
        </p:spPr>
      </p:pic>
      <p:pic>
        <p:nvPicPr>
          <p:cNvPr id="175" name="Picture 174">
            <a:extLst>
              <a:ext uri="{FF2B5EF4-FFF2-40B4-BE49-F238E27FC236}">
                <a16:creationId xmlns:a16="http://schemas.microsoft.com/office/drawing/2014/main" id="{EAF859FA-D7ED-4ECD-8959-B342A10E10A4}"/>
              </a:ext>
            </a:extLst>
          </p:cNvPr>
          <p:cNvPicPr/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42" r="26110"/>
          <a:stretch/>
        </p:blipFill>
        <p:spPr bwMode="auto">
          <a:xfrm>
            <a:off x="83842" y="60345"/>
            <a:ext cx="698484" cy="6809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D8B1664-CD78-4284-AF51-AB0C2B81561C}"/>
              </a:ext>
            </a:extLst>
          </p:cNvPr>
          <p:cNvSpPr txBox="1"/>
          <p:nvPr/>
        </p:nvSpPr>
        <p:spPr>
          <a:xfrm>
            <a:off x="10143" y="6566903"/>
            <a:ext cx="25218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*Laboratory African Regional Collaborative</a:t>
            </a:r>
          </a:p>
        </p:txBody>
      </p:sp>
    </p:spTree>
    <p:extLst>
      <p:ext uri="{BB962C8B-B14F-4D97-AF65-F5344CB8AC3E}">
        <p14:creationId xmlns:p14="http://schemas.microsoft.com/office/powerpoint/2010/main" val="3450275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4C9B8FBB-D62A-48FD-BC45-DECAEA6391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6437" y="4613192"/>
            <a:ext cx="2972057" cy="2229043"/>
          </a:xfrm>
          <a:prstGeom prst="rect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951C6D65-E2DB-4969-B6B2-A493D4D675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9639" y="4608998"/>
            <a:ext cx="2972057" cy="2229043"/>
          </a:xfrm>
          <a:prstGeom prst="rect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E828B5AA-D5FF-44D5-9A69-2F02F8654C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1" y="4619454"/>
            <a:ext cx="2972057" cy="2229043"/>
          </a:xfrm>
          <a:prstGeom prst="rect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779DF6-EA49-4088-910D-656B62E61C2F}"/>
              </a:ext>
            </a:extLst>
          </p:cNvPr>
          <p:cNvSpPr txBox="1"/>
          <p:nvPr/>
        </p:nvSpPr>
        <p:spPr>
          <a:xfrm>
            <a:off x="1743255" y="4208889"/>
            <a:ext cx="56204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Sample Results from LARC 2.0 (Kenya), 2018-2019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1B3EA0-FA2A-408D-BFBB-3D081773C52E}"/>
              </a:ext>
            </a:extLst>
          </p:cNvPr>
          <p:cNvSpPr txBox="1"/>
          <p:nvPr/>
        </p:nvSpPr>
        <p:spPr>
          <a:xfrm>
            <a:off x="1899283" y="0"/>
            <a:ext cx="5314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Results from LARC 1.0 (6 countries), 2016-2017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2390E49-A8C4-43CE-BBD9-97A3ECEDB8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329" y="399677"/>
            <a:ext cx="7684110" cy="3669348"/>
          </a:xfrm>
          <a:prstGeom prst="rect">
            <a:avLst/>
          </a:prstGeom>
          <a:ln>
            <a:noFill/>
          </a:ln>
        </p:spPr>
      </p:pic>
      <p:pic>
        <p:nvPicPr>
          <p:cNvPr id="12" name="Picture 11" descr="File:Flag of &lt;strong&gt;Kenya&lt;/strong&gt;.png">
            <a:extLst>
              <a:ext uri="{FF2B5EF4-FFF2-40B4-BE49-F238E27FC236}">
                <a16:creationId xmlns:a16="http://schemas.microsoft.com/office/drawing/2014/main" id="{188F4D08-8B52-402B-9B8F-D1320E99806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493" y="4256232"/>
            <a:ext cx="457143" cy="304762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1670598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174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Adidas Unity</vt:lpstr>
      <vt:lpstr>Arial</vt:lpstr>
      <vt:lpstr>Arial Rounded MT Bold</vt:lpstr>
      <vt:lpstr>Calibri</vt:lpstr>
      <vt:lpstr>Calibri Light</vt:lpstr>
      <vt:lpstr>Candara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Yao, Katy (CDC/DDPHSIS/CGH/DGHT)</dc:creator>
  <cp:lastModifiedBy>Yao, Katy (CDC/DDPHSIS/CGH/DGHT)</cp:lastModifiedBy>
  <cp:revision>8</cp:revision>
  <cp:lastPrinted>2019-10-17T16:39:59Z</cp:lastPrinted>
  <dcterms:created xsi:type="dcterms:W3CDTF">2019-10-15T20:18:51Z</dcterms:created>
  <dcterms:modified xsi:type="dcterms:W3CDTF">2019-10-17T16:42:05Z</dcterms:modified>
</cp:coreProperties>
</file>